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18.xml" ContentType="application/vnd.openxmlformats-officedocument.theme+xml"/>
  <Override PartName="/ppt/slideMasters/slideMaster15.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commentAuthors.xml" ContentType="application/vnd.openxmlformats-officedocument.presentationml.commentAuthors+xml"/>
  <Override PartName="/ppt/theme/theme14.xml" ContentType="application/vnd.openxmlformats-officedocument.them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Masters/slideMaster18.xml" ContentType="application/vnd.openxmlformats-officedocument.presentationml.slideMaster+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19.xml" ContentType="application/vnd.openxmlformats-officedocument.theme+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notesSlides/notesSlide13.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69" r:id="rId3"/>
    <p:sldMasterId id="2147483687" r:id="rId4"/>
    <p:sldMasterId id="2147483672" r:id="rId5"/>
    <p:sldMasterId id="2147483676" r:id="rId6"/>
    <p:sldMasterId id="2147483679" r:id="rId7"/>
    <p:sldMasterId id="2147483682" r:id="rId8"/>
    <p:sldMasterId id="2147483685" r:id="rId9"/>
    <p:sldMasterId id="2147483692" r:id="rId10"/>
    <p:sldMasterId id="2147483698" r:id="rId11"/>
    <p:sldMasterId id="2147483702" r:id="rId12"/>
    <p:sldMasterId id="2147483705" r:id="rId13"/>
    <p:sldMasterId id="2147483708" r:id="rId14"/>
    <p:sldMasterId id="2147483713" r:id="rId15"/>
    <p:sldMasterId id="2147483716" r:id="rId16"/>
    <p:sldMasterId id="2147483719" r:id="rId17"/>
    <p:sldMasterId id="2147483722" r:id="rId18"/>
  </p:sldMasterIdLst>
  <p:notesMasterIdLst>
    <p:notesMasterId r:id="rId37"/>
  </p:notesMasterIdLst>
  <p:sldIdLst>
    <p:sldId id="264" r:id="rId19"/>
    <p:sldId id="303" r:id="rId20"/>
    <p:sldId id="297" r:id="rId21"/>
    <p:sldId id="302" r:id="rId22"/>
    <p:sldId id="287" r:id="rId23"/>
    <p:sldId id="262" r:id="rId24"/>
    <p:sldId id="298" r:id="rId25"/>
    <p:sldId id="266" r:id="rId26"/>
    <p:sldId id="299" r:id="rId27"/>
    <p:sldId id="288" r:id="rId28"/>
    <p:sldId id="293" r:id="rId29"/>
    <p:sldId id="267" r:id="rId30"/>
    <p:sldId id="272" r:id="rId31"/>
    <p:sldId id="273" r:id="rId32"/>
    <p:sldId id="277" r:id="rId33"/>
    <p:sldId id="281" r:id="rId34"/>
    <p:sldId id="282" r:id="rId35"/>
    <p:sldId id="275" r:id="rId36"/>
  </p:sldIdLst>
  <p:sldSz cx="9144000" cy="6858000" type="screen4x3"/>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initials="K"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0033"/>
  </p:clrMru>
  <p:extLst>
    <p:ext uri="{E76CE94A-603C-4142-B9EB-6D1370010A27}">
      <p14:discardImageEditData xmlns:p14="http://schemas.microsoft.com/office/powerpoint/2010/main" xmlns="" val="1"/>
    </p:ext>
    <p:ext uri="{D31A062A-798A-4329-ABDD-BBA856620510}">
      <p14:defaultImageDpi xmlns:p14="http://schemas.microsoft.com/office/powerpoint/2010/main" xmlns="" val="15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15" autoAdjust="0"/>
    <p:restoredTop sz="86377" autoAdjust="0"/>
  </p:normalViewPr>
  <p:slideViewPr>
    <p:cSldViewPr>
      <p:cViewPr varScale="1">
        <p:scale>
          <a:sx n="78" d="100"/>
          <a:sy n="78" d="100"/>
        </p:scale>
        <p:origin x="-65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B93DEE-6DC7-4019-B2E9-0C4238D5EE49}" type="datetimeFigureOut">
              <a:rPr lang="en-US" smtClean="0"/>
              <a:pPr/>
              <a:t>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5D073-3400-42D1-88BB-37DC21B29C49}" type="slidenum">
              <a:rPr lang="en-US" smtClean="0"/>
              <a:pPr/>
              <a:t>‹#›</a:t>
            </a:fld>
            <a:endParaRPr lang="en-US"/>
          </a:p>
        </p:txBody>
      </p:sp>
    </p:spTree>
    <p:extLst>
      <p:ext uri="{BB962C8B-B14F-4D97-AF65-F5344CB8AC3E}">
        <p14:creationId xmlns:p14="http://schemas.microsoft.com/office/powerpoint/2010/main" xmlns="" val="194072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smtClean="0"/>
          </a:p>
        </p:txBody>
      </p:sp>
      <p:sp>
        <p:nvSpPr>
          <p:cNvPr id="32772" name="Slide Number Placeholder 3"/>
          <p:cNvSpPr>
            <a:spLocks noGrp="1"/>
          </p:cNvSpPr>
          <p:nvPr>
            <p:ph type="sldNum" sz="quarter" idx="5"/>
          </p:nvPr>
        </p:nvSpPr>
        <p:spPr>
          <a:noFill/>
        </p:spPr>
        <p:txBody>
          <a:bodyPr/>
          <a:lstStyle/>
          <a:p>
            <a:fld id="{E40774A7-9D53-4BCE-A54A-116DEDE09E0F}"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smtClean="0"/>
          </a:p>
        </p:txBody>
      </p:sp>
      <p:sp>
        <p:nvSpPr>
          <p:cNvPr id="40964" name="Slide Number Placeholder 3"/>
          <p:cNvSpPr>
            <a:spLocks noGrp="1"/>
          </p:cNvSpPr>
          <p:nvPr>
            <p:ph type="sldNum" sz="quarter" idx="5"/>
          </p:nvPr>
        </p:nvSpPr>
        <p:spPr>
          <a:noFill/>
        </p:spPr>
        <p:txBody>
          <a:bodyPr/>
          <a:lstStyle/>
          <a:p>
            <a:fld id="{5AEA6932-7444-4E52-A718-3F1890CE987F}"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Marginal thinking requires you to evaluate whether the benefit of one more unit of something is greater</a:t>
            </a:r>
            <a:r>
              <a:rPr lang="en-US" baseline="0" dirty="0" smtClean="0"/>
              <a:t> than its cost.  Marginal analysis is a useful process to break down decisions into smaller parts, and help us make better decision.  A person will decide on doing something when he considers that the marginal benefit outweigh the marginal cost.  </a:t>
            </a:r>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 market</a:t>
            </a:r>
            <a:r>
              <a:rPr lang="en-US" baseline="0" dirty="0" smtClean="0"/>
              <a:t> there are buyers and sellers, they exchange goods and services. Markets bring together those two parties.</a:t>
            </a:r>
          </a:p>
          <a:p>
            <a:endParaRPr lang="en-US" baseline="0" dirty="0" smtClean="0"/>
          </a:p>
          <a:p>
            <a:r>
              <a:rPr lang="en-US" baseline="0" dirty="0" smtClean="0"/>
              <a:t>Trade is a voluntary exchanges of goods and services between two or more parties.    The two parties will voluntarily do trade when they both consider that they will be better off.  Therefore trade could only benefits both parties.  </a:t>
            </a:r>
          </a:p>
          <a:p>
            <a:endParaRPr lang="en-US" baseline="0" dirty="0" smtClean="0"/>
          </a:p>
          <a:p>
            <a:r>
              <a:rPr lang="en-US" baseline="0" dirty="0" smtClean="0"/>
              <a:t>Trade allows people and countries to </a:t>
            </a:r>
            <a:r>
              <a:rPr lang="en-US" b="1" baseline="0" dirty="0" smtClean="0"/>
              <a:t>specialize </a:t>
            </a:r>
            <a:r>
              <a:rPr lang="en-US" baseline="0" dirty="0" smtClean="0"/>
              <a:t>in doing what they are best at.   Trade helps create additional growth of economy through specialization.  A house builder do not have to worry about building each part or component of a house, he can just buy those from specialized producers, put them together.  </a:t>
            </a:r>
          </a:p>
          <a:p>
            <a:r>
              <a:rPr lang="en-US" baseline="0" dirty="0" smtClean="0"/>
              <a:t>Individuals, such as a doctor, teacher, plumber do not have to worry about how to do everything by themselves.  Specialization means that a person or a country has </a:t>
            </a:r>
            <a:r>
              <a:rPr lang="en-US" b="1" u="none" baseline="0" dirty="0" smtClean="0"/>
              <a:t>comparative advantage </a:t>
            </a:r>
            <a:r>
              <a:rPr lang="en-US" b="0" u="none" baseline="0" dirty="0" smtClean="0"/>
              <a:t>over </a:t>
            </a:r>
            <a:r>
              <a:rPr lang="en-US" baseline="0" dirty="0" smtClean="0"/>
              <a:t>a production of something (goods or services), it can produce at a </a:t>
            </a:r>
            <a:r>
              <a:rPr lang="en-US" b="1" baseline="0" dirty="0" smtClean="0"/>
              <a:t>lower opportunity cost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14</a:t>
            </a:fld>
            <a:endParaRPr lang="en-US"/>
          </a:p>
        </p:txBody>
      </p:sp>
    </p:spTree>
    <p:extLst>
      <p:ext uri="{BB962C8B-B14F-4D97-AF65-F5344CB8AC3E}">
        <p14:creationId xmlns:p14="http://schemas.microsoft.com/office/powerpoint/2010/main" xmlns="" val="32973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49BD34A-4A27-4F52-AD71-53858DBBB7C7}" type="slidenum">
              <a:rPr lang="en-US" smtClean="0"/>
              <a:pPr/>
              <a:t>2</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Economics is part of Social</a:t>
            </a:r>
            <a:r>
              <a:rPr lang="en-US" baseline="0" dirty="0" smtClean="0"/>
              <a:t> Science, the study of human behavior.  Economics is the study of how people allocate their limited resources to satisfy their nearly unlimited wants.   </a:t>
            </a:r>
          </a:p>
          <a:p>
            <a:pPr eaLnBrk="1" hangingPunct="1"/>
            <a:endParaRPr lang="en-US" baseline="0" dirty="0" smtClean="0"/>
          </a:p>
          <a:p>
            <a:pPr eaLnBrk="1" hangingPunct="1"/>
            <a:r>
              <a:rPr lang="en-US" baseline="0" dirty="0" smtClean="0"/>
              <a:t>Economic Models: look into the correlation among factors.  For example: your decision to buy a new </a:t>
            </a:r>
            <a:r>
              <a:rPr lang="en-US" baseline="0" dirty="0" err="1" smtClean="0"/>
              <a:t>smartphone</a:t>
            </a:r>
            <a:r>
              <a:rPr lang="en-US" baseline="0" dirty="0" smtClean="0"/>
              <a:t> would depends on how much money that you have, what budget that allows you to spend, how much the prices, what features that you need, etc.   </a:t>
            </a:r>
          </a:p>
          <a:p>
            <a:pPr eaLnBrk="1" hangingPunct="1"/>
            <a:endParaRPr lang="en-US" baseline="0" dirty="0" smtClean="0"/>
          </a:p>
          <a:p>
            <a:pPr eaLnBrk="1" hangingPunct="1"/>
            <a:r>
              <a:rPr lang="en-US" baseline="0" dirty="0" smtClean="0"/>
              <a:t>Examples of economic decisions in your personal life: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 Your decision to be a student at this campus depends on a series of factors too, think about it, write down 5 factors.  These will help you motivate your study.   It also depends on how much will you spend throughout your study and how much you would gain in the future throughout a lifetime career.</a:t>
            </a:r>
          </a:p>
          <a:p>
            <a:pPr marL="228600" indent="-228600" eaLnBrk="1" hangingPunct="1">
              <a:buAutoNum type="arabicParenR" startAt="2"/>
            </a:pPr>
            <a:r>
              <a:rPr lang="en-US" dirty="0" smtClean="0"/>
              <a:t>You want to buy a car: imagine what steps you are going through,</a:t>
            </a:r>
            <a:r>
              <a:rPr lang="en-US" baseline="0" dirty="0" smtClean="0"/>
              <a:t> checking your budget and income sources, what type of cars that fit into your budget and needs, model and gas efficiency, cash or loan, brand new or used, etc.</a:t>
            </a:r>
          </a:p>
          <a:p>
            <a:pPr marL="228600" indent="-228600" eaLnBrk="1" hangingPunct="1">
              <a:buNone/>
            </a:pPr>
            <a:endParaRPr lang="en-US" baseline="0" dirty="0" smtClean="0"/>
          </a:p>
          <a:p>
            <a:pPr marL="228600" indent="-228600" eaLnBrk="1" hangingPunct="1">
              <a:buNone/>
            </a:pPr>
            <a:r>
              <a:rPr lang="en-US" baseline="0" dirty="0" smtClean="0"/>
              <a:t>Economic decision in Business: </a:t>
            </a:r>
          </a:p>
          <a:p>
            <a:pPr marL="228600" indent="-228600" eaLnBrk="1" hangingPunct="1">
              <a:buAutoNum type="arabicParenR"/>
            </a:pPr>
            <a:r>
              <a:rPr lang="en-US" baseline="0" dirty="0" smtClean="0"/>
              <a:t>When you want to start a new business, you might want to consider your capital sources (a bank loan, a </a:t>
            </a:r>
            <a:r>
              <a:rPr lang="en-US" baseline="0" dirty="0" err="1" smtClean="0"/>
              <a:t>kickstarter</a:t>
            </a:r>
            <a:r>
              <a:rPr lang="en-US" baseline="0" dirty="0" smtClean="0"/>
              <a:t> project, venture capitalist, your parents?); where to locate it (in your basement, garage, or lease a studio, or office); who to partner with, who to hire, and how much the costs of the initial setting.  Five-year plan, 10-year plan; checking consumer-base, according to your product; how to channel the product, etc.</a:t>
            </a:r>
          </a:p>
          <a:p>
            <a:pPr marL="228600" indent="-228600" eaLnBrk="1" hangingPunct="1">
              <a:buAutoNum type="arabicParenR"/>
            </a:pPr>
            <a:r>
              <a:rPr lang="en-US" baseline="0" dirty="0" smtClean="0"/>
              <a:t>Dealing with Government, all businesses have to register for license, and eventually pay taxes.  Regulation in the industry that might apply to you, some tax exemptions/deductions, etc. </a:t>
            </a:r>
          </a:p>
          <a:p>
            <a:pPr marL="228600" indent="-228600" eaLnBrk="1" hangingPunct="1">
              <a:buNone/>
            </a:pPr>
            <a:endParaRPr lang="en-US" baseline="0" dirty="0" smtClean="0"/>
          </a:p>
          <a:p>
            <a:pPr marL="228600" indent="-228600" eaLnBrk="1" hangingPunct="1">
              <a:buNone/>
            </a:pPr>
            <a:r>
              <a:rPr lang="en-US" baseline="0" dirty="0" smtClean="0"/>
              <a:t>Economic Policy is also used by the Government with the goal of a stable economy.  Balance between tax revenue and government spending, stimulate job creations, reduce job losses, stable inflation rate, interest rates, and money supply in the society.    Instability in economy might lead to political instability, and vice versa.   </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49BD34A-4A27-4F52-AD71-53858DBBB7C7}" type="slidenum">
              <a:rPr lang="en-US" smtClean="0"/>
              <a:pPr/>
              <a:t>3</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Thomas Malthus, a priest, using economic model, predicted that there</a:t>
            </a:r>
            <a:r>
              <a:rPr lang="en-US" baseline="0" dirty="0" smtClean="0"/>
              <a:t> would be food scarcity because population grew exponentially while the food supply grew arithmetically, by much slower growth rate.  Disaster?  Turned out that his prediction was wrong.  He did not take into account human resiliency and resourcefulness.  Technology in food production has multiplied the production.  The use of mechanization approach in food growing leads to higher efficiency, and disaster was averted.  </a:t>
            </a:r>
          </a:p>
          <a:p>
            <a:pPr eaLnBrk="1" hangingPunct="1"/>
            <a:endParaRPr lang="en-US" baseline="0" dirty="0" smtClean="0"/>
          </a:p>
          <a:p>
            <a:pPr eaLnBrk="1" hangingPunct="1"/>
            <a:r>
              <a:rPr lang="en-US" baseline="0" dirty="0" smtClean="0"/>
              <a:t>Malthus’ view represents the Pessimistic view about the future.  It also shows that a model that was based on the past data might miss the important ingredient/factor that emerged later.  </a:t>
            </a:r>
          </a:p>
          <a:p>
            <a:pPr eaLnBrk="1" hangingPunct="1"/>
            <a:endParaRPr lang="en-US" baseline="0" dirty="0" smtClean="0"/>
          </a:p>
          <a:p>
            <a:pPr eaLnBrk="1" hangingPunct="1"/>
            <a:r>
              <a:rPr lang="en-US" baseline="0" dirty="0" smtClean="0"/>
              <a:t>In 2008, we experienced a Housing crisis, that people called the Great Recession (less harsh than the Great Depression in 1930s, yet it had impact the nation for years, and even across the borders).   This crisis was a result of over-Optimistic view.  Years before that, people have optimistic view about the Housing market, all researches modeled that investment in housing would yield 10% a year continuously.  More and more people bought houses, their second house, third house, fourth house, fifth house, even when money to pay for the monthly mortgages were not enough. </a:t>
            </a:r>
          </a:p>
          <a:p>
            <a:pPr eaLnBrk="1" hangingPunct="1"/>
            <a:endParaRPr lang="en-US" baseline="0" dirty="0" smtClean="0"/>
          </a:p>
          <a:p>
            <a:pPr eaLnBrk="1" hangingPunct="1"/>
            <a:r>
              <a:rPr lang="en-US" baseline="0" dirty="0" smtClean="0"/>
              <a:t>Every resources are “limited”: even fresh water, fresh air.  Even in Washington state that are seemingly abundant with water and greenery, fresh water and fresh air are still a concern.   Scarcity means that demand is more than the supply, and therefore people have to allocate the resources.   </a:t>
            </a:r>
          </a:p>
          <a:p>
            <a:pPr eaLnBrk="1" hangingPunct="1"/>
            <a:endParaRPr lang="en-US" baseline="0" dirty="0" smtClean="0"/>
          </a:p>
          <a:p>
            <a:pPr eaLnBrk="1" hangingPunct="1"/>
            <a:r>
              <a:rPr lang="en-US" baseline="0" dirty="0" smtClean="0"/>
              <a:t>Diamond-Water paradox: it’s a paradox, because diamond, that is useless (but pretty!) costs a lot, while water that is significant to human lives cost much cheaper.   These are examples of the result of DEMAND and SUPPLY.  </a:t>
            </a:r>
          </a:p>
          <a:p>
            <a:pPr eaLnBrk="1" hangingPunct="1"/>
            <a:endParaRPr lang="en-US" baseline="0" dirty="0" smtClean="0"/>
          </a:p>
          <a:p>
            <a:pPr eaLnBrk="1" hangingPunct="1"/>
            <a:r>
              <a:rPr lang="en-US" baseline="0" dirty="0" smtClean="0"/>
              <a:t>Economics as a study is divided into two sub-fields: </a:t>
            </a:r>
          </a:p>
          <a:p>
            <a:pPr eaLnBrk="1" hangingPunct="1"/>
            <a:r>
              <a:rPr lang="en-US" baseline="0" dirty="0" smtClean="0"/>
              <a:t>-Microeconomics is the study of the individual units that make up the economy, for example, the consumers of milk, pizza, </a:t>
            </a:r>
            <a:r>
              <a:rPr lang="en-US" baseline="0" dirty="0" err="1" smtClean="0"/>
              <a:t>nike</a:t>
            </a:r>
            <a:r>
              <a:rPr lang="en-US" baseline="0" dirty="0" smtClean="0"/>
              <a:t> shoes, etc.</a:t>
            </a:r>
          </a:p>
          <a:p>
            <a:pPr eaLnBrk="1" hangingPunct="1"/>
            <a:r>
              <a:rPr lang="en-US" baseline="0" dirty="0" smtClean="0"/>
              <a:t>-Macroeconomics is the study of the overall aspects and the workings of an economy, and we look into the “aggregates”, the larger measurements or indicators, such as inflation, growth, employment, interest rates.</a:t>
            </a:r>
          </a:p>
          <a:p>
            <a:pPr eaLnBrk="1" hangingPunct="1"/>
            <a:endParaRPr lang="en-US" baseline="0" dirty="0" smtClean="0"/>
          </a:p>
          <a:p>
            <a:pPr eaLnBrk="1" hangingPunct="1"/>
            <a:r>
              <a:rPr lang="en-US" baseline="0" dirty="0" smtClean="0"/>
              <a:t>It does not means the two subfields are totally separated, in fact, they are both weaved into each other, for example:  consider a worker who gets laid off and becomes unemployed.  Since only one worker is laid off, this is a microeconomics issue.  If many workers had been laid off and it becomes a “systemic” issue that happens throughout industries, this led to a higher unemployment rate, it would be a macroeconomics issue.</a:t>
            </a:r>
          </a:p>
          <a:p>
            <a:pPr eaLnBrk="1" hangingPunct="1"/>
            <a:endParaRPr lang="en-US" baseline="0" dirty="0" smtClean="0"/>
          </a:p>
          <a:p>
            <a:pPr eaLnBrk="1" hangingPunct="1"/>
            <a:r>
              <a:rPr lang="en-US" baseline="0" dirty="0" smtClean="0"/>
              <a:t>Modern Economics was started by Adam Smith, Classical Economic.  In his book, “The Wealth of the Nation”, 1776, he wrote that an economy left on its own, without much of government interference, will be able to sort things out, as if there’s an “invisible hand”.  The reason is that everyone in the society have incentives to better themselves, using the opportunities or creating opportunities, to make themselves better off.    He also wrote about Specialization, example, in the factory, when workers are trained to specialize into each subtask, the production will improved its efficiency.   </a:t>
            </a:r>
          </a:p>
          <a:p>
            <a:pPr eaLnBrk="1" hangingPunct="1"/>
            <a:endParaRPr lang="en-US" baseline="0" dirty="0" smtClean="0"/>
          </a:p>
          <a:p>
            <a:pPr eaLnBrk="1" hangingPunct="1"/>
            <a:r>
              <a:rPr lang="en-US" baseline="0" dirty="0" smtClean="0"/>
              <a:t>Classical Economics suggested for a “Laissez-faire” economy, a small government (less government intervention), but Keynesian Economics suggested for a bigger government (more government intervention, especially during an economic recession).</a:t>
            </a:r>
          </a:p>
          <a:p>
            <a:pPr eaLnBrk="1" hangingPunct="1"/>
            <a:endParaRPr lang="en-US" baseline="0" dirty="0" smtClean="0"/>
          </a:p>
          <a:p>
            <a:pPr eaLnBrk="1" hangingPunct="1"/>
            <a:r>
              <a:rPr lang="en-US" baseline="0" dirty="0" smtClean="0"/>
              <a:t>Keynesian Economics is a response to The Great Depression that started in 1929 throughout 1940s.  High </a:t>
            </a:r>
            <a:r>
              <a:rPr lang="en-US" baseline="0" dirty="0" err="1" smtClean="0"/>
              <a:t>unemplyment</a:t>
            </a:r>
            <a:r>
              <a:rPr lang="en-US" baseline="0" dirty="0" smtClean="0"/>
              <a:t> (25%), one in four workers lost their jobs.  Keynes suggested that during a recession, businesses reduced employment, because there are no demand or lack of demand for their products, due to uncertainty.  Everyone in the society seems to be in the “waiting” mode, and a recession might even gets deeper and deeper, and for longer period.  Keynes said that Government could not wait for the “invisible hand” to sort things out, and the Government should use government policies to stimulate the economy, encouraging firms to start hiring again, encouraging households to buy goods, through various programs.</a:t>
            </a:r>
          </a:p>
          <a:p>
            <a:pPr eaLnBrk="1" hangingPunct="1"/>
            <a:endParaRPr lang="en-US" baseline="0" dirty="0" smtClean="0"/>
          </a:p>
          <a:p>
            <a:pPr eaLnBrk="1" hangingPunct="1"/>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49BD34A-4A27-4F52-AD71-53858DBBB7C7}" type="slidenum">
              <a:rPr lang="en-US" smtClean="0"/>
              <a:pPr/>
              <a:t>4</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Look at these economic</a:t>
            </a:r>
            <a:r>
              <a:rPr lang="en-US" baseline="0" dirty="0" smtClean="0"/>
              <a:t> issues: each has both positive and negative impact to us and to society.</a:t>
            </a:r>
          </a:p>
          <a:p>
            <a:pPr eaLnBrk="1" hangingPunct="1"/>
            <a:r>
              <a:rPr lang="en-US" baseline="0" dirty="0" smtClean="0"/>
              <a:t>Think of one example each that applies to you.</a:t>
            </a:r>
          </a:p>
          <a:p>
            <a:pPr eaLnBrk="1" hangingPunct="1"/>
            <a:endParaRPr lang="en-US" baseline="0" dirty="0" smtClean="0"/>
          </a:p>
          <a:p>
            <a:pPr lvl="1">
              <a:buSzTx/>
              <a:buFont typeface="Arial" pitchFamily="34" charset="0"/>
              <a:buChar char="•"/>
            </a:pPr>
            <a:r>
              <a:rPr lang="en-US" sz="4400" dirty="0" smtClean="0"/>
              <a:t>Self-interest  v. Social Interest</a:t>
            </a:r>
            <a:endParaRPr lang="en-US" sz="4000" dirty="0" smtClean="0"/>
          </a:p>
          <a:p>
            <a:pPr lvl="1">
              <a:buSzTx/>
              <a:buFont typeface="Arial" pitchFamily="34" charset="0"/>
              <a:buChar char="•"/>
            </a:pPr>
            <a:r>
              <a:rPr lang="en-US" sz="4400" dirty="0" smtClean="0"/>
              <a:t>Globalization</a:t>
            </a:r>
          </a:p>
          <a:p>
            <a:pPr lvl="1">
              <a:buSzTx/>
              <a:buFont typeface="Arial" pitchFamily="34" charset="0"/>
              <a:buChar char="•"/>
            </a:pPr>
            <a:r>
              <a:rPr lang="en-US" sz="4400" dirty="0" smtClean="0"/>
              <a:t>Information Age</a:t>
            </a:r>
          </a:p>
          <a:p>
            <a:pPr lvl="1">
              <a:buSzTx/>
              <a:buFont typeface="Arial" pitchFamily="34" charset="0"/>
              <a:buChar char="•"/>
            </a:pPr>
            <a:r>
              <a:rPr lang="en-US" sz="4400" dirty="0" smtClean="0"/>
              <a:t>Climate Change</a:t>
            </a:r>
          </a:p>
          <a:p>
            <a:pPr lvl="1">
              <a:buSzTx/>
              <a:buFont typeface="Arial" pitchFamily="34" charset="0"/>
              <a:buChar char="•"/>
            </a:pPr>
            <a:r>
              <a:rPr lang="en-US" sz="4400" dirty="0" smtClean="0"/>
              <a:t>Social Security Time Bomb</a:t>
            </a:r>
          </a:p>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49BD34A-4A27-4F52-AD71-53858DBBB7C7}" type="slidenum">
              <a:rPr lang="en-US" smtClean="0"/>
              <a:pPr/>
              <a:t>5</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Scarcity of</a:t>
            </a:r>
            <a:r>
              <a:rPr lang="en-US" baseline="0" dirty="0" smtClean="0"/>
              <a:t> resources forces us to make choices.   Scarcity happens when demand is larger than what’s available.   </a:t>
            </a:r>
          </a:p>
          <a:p>
            <a:r>
              <a:rPr lang="en-US" baseline="0" dirty="0" smtClean="0"/>
              <a:t>To encourage people to make the right choices, a government can use policies as incentives towards certain outcomes that are expected to better the society.</a:t>
            </a:r>
          </a:p>
          <a:p>
            <a:endParaRPr lang="en-US" baseline="0" dirty="0" smtClean="0"/>
          </a:p>
          <a:p>
            <a:r>
              <a:rPr lang="en-US" dirty="0" smtClean="0"/>
              <a:t>Incentives</a:t>
            </a:r>
            <a:r>
              <a:rPr lang="en-US" baseline="0" dirty="0" smtClean="0"/>
              <a:t> are factors that motivate a person to act or exert effort.  The choice to study for an exam instead of spending time with your friends is based on the belief that doing well will provide with a greater benefit not just for a good grade by the end of a term, but with much longer impact to the future.  </a:t>
            </a:r>
          </a:p>
          <a:p>
            <a:endParaRPr lang="en-US" baseline="0" dirty="0" smtClean="0"/>
          </a:p>
          <a:p>
            <a:r>
              <a:rPr lang="en-US" baseline="0" dirty="0" smtClean="0"/>
              <a:t>As an academic, I believe that “learning is its own rewards”, but as a teacher I always created incentives; positive or negative incentives.  Direct or indirect incentives.  </a:t>
            </a:r>
          </a:p>
          <a:p>
            <a:endParaRPr lang="en-US" baseline="0" dirty="0" smtClean="0"/>
          </a:p>
          <a:p>
            <a:r>
              <a:rPr lang="en-US" baseline="0" dirty="0" smtClean="0"/>
              <a:t>Positive incentive: year-end bonus for workers that work well, achieve targets, etc.</a:t>
            </a:r>
          </a:p>
          <a:p>
            <a:r>
              <a:rPr lang="en-US" baseline="0" dirty="0" smtClean="0"/>
              <a:t>Negative incentive: speeding ticket or fine will discourage people from driving too fast</a:t>
            </a:r>
          </a:p>
          <a:p>
            <a:endParaRPr lang="en-US" baseline="0" dirty="0" smtClean="0"/>
          </a:p>
          <a:p>
            <a:r>
              <a:rPr lang="en-US" baseline="0" dirty="0" smtClean="0"/>
              <a:t>Direct incentive: easier to recognize; when a gas station lower the price, customers that usually do not stop there will buy from them.</a:t>
            </a:r>
          </a:p>
          <a:p>
            <a:r>
              <a:rPr lang="en-US" baseline="0" dirty="0" smtClean="0"/>
              <a:t>Indirect incentive: not easy to recognize, and usually comes in the form of “unintended consequences”; the lower price of gas work as an indirect incentives that encourage consumers to use more and more gas, and the unintended consequences are more pollution, green gas effect, etc.</a:t>
            </a:r>
          </a:p>
          <a:p>
            <a:endParaRPr lang="en-US" baseline="0" dirty="0" smtClean="0"/>
          </a:p>
          <a:p>
            <a:r>
              <a:rPr lang="en-US" baseline="0" dirty="0" smtClean="0"/>
              <a:t>Another example: unemployment benefits is a policy to help ease out the hardship to those who lost jobs during recession, temporarily, families could still buy daily necessities and keep a stable life; unintended consequences: it provides </a:t>
            </a:r>
            <a:r>
              <a:rPr lang="en-US" baseline="0" dirty="0" err="1" smtClean="0"/>
              <a:t>dis</a:t>
            </a:r>
            <a:r>
              <a:rPr lang="en-US" baseline="0" dirty="0" smtClean="0"/>
              <a:t>-incentive to seriously look for jobs. </a:t>
            </a:r>
          </a:p>
          <a:p>
            <a:endParaRPr lang="en-US" baseline="0" dirty="0" smtClean="0"/>
          </a:p>
          <a:p>
            <a:r>
              <a:rPr lang="en-US" baseline="0" dirty="0" smtClean="0"/>
              <a:t>Incentives and Innovation:  US government ensures that the patent system and copyright laws guarantee investors a specific period of time in which they can exclusively sell their work. This encourages innovation by creating a powerful financial reward for creativity.  Maintaining the right rewards, or incentives, for hard work and innovation is essential for advancing our society.</a:t>
            </a:r>
          </a:p>
          <a:p>
            <a:endParaRPr lang="en-US" baseline="0" dirty="0" smtClean="0"/>
          </a:p>
          <a:p>
            <a:r>
              <a:rPr lang="en-US" baseline="0" dirty="0" smtClean="0"/>
              <a:t>Incentives are everywhere.  </a:t>
            </a:r>
          </a:p>
          <a:p>
            <a:endParaRPr lang="en-US" baseline="0" dirty="0" smtClean="0"/>
          </a:p>
          <a:p>
            <a:r>
              <a:rPr lang="en-US" baseline="0" dirty="0" smtClean="0"/>
              <a:t>The movie, “Deep Throat” about </a:t>
            </a:r>
            <a:r>
              <a:rPr lang="en-US" baseline="0" dirty="0" err="1" smtClean="0"/>
              <a:t>watergate</a:t>
            </a:r>
            <a:r>
              <a:rPr lang="en-US" baseline="0" dirty="0" smtClean="0"/>
              <a:t> scandal during Nixon 1970s, a secret source the reporter: “Follow the money”.</a:t>
            </a:r>
          </a:p>
          <a:p>
            <a:endParaRPr lang="en-US" baseline="0" dirty="0" smtClean="0"/>
          </a:p>
          <a:p>
            <a:r>
              <a:rPr lang="en-US" baseline="0" dirty="0" smtClean="0"/>
              <a:t>Look for incentives around you, and tell the class what they are.</a:t>
            </a:r>
            <a:endParaRPr lang="en-US" dirty="0" smtClean="0"/>
          </a:p>
        </p:txBody>
      </p:sp>
      <p:sp>
        <p:nvSpPr>
          <p:cNvPr id="4" name="Slide Number Placeholder 3"/>
          <p:cNvSpPr>
            <a:spLocks noGrp="1"/>
          </p:cNvSpPr>
          <p:nvPr>
            <p:ph type="sldNum" sz="quarter" idx="10"/>
          </p:nvPr>
        </p:nvSpPr>
        <p:spPr/>
        <p:txBody>
          <a:bodyPr/>
          <a:lstStyle/>
          <a:p>
            <a:fld id="{C955D073-3400-42D1-88BB-37DC21B29C4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 world of a</a:t>
            </a:r>
            <a:r>
              <a:rPr lang="en-US" baseline="0" dirty="0" smtClean="0"/>
              <a:t> scarcity, each decision incurs a cost.  Even time is a scarce resource, there are only 24 hours a day  </a:t>
            </a:r>
          </a:p>
          <a:p>
            <a:r>
              <a:rPr lang="en-US" baseline="0" dirty="0" smtClean="0"/>
              <a:t>Trade-offs are an important part of a decision.  </a:t>
            </a:r>
          </a:p>
          <a:p>
            <a:r>
              <a:rPr lang="en-US" baseline="0" dirty="0" smtClean="0"/>
              <a:t>Going to college? Or Getting a job?</a:t>
            </a:r>
          </a:p>
          <a:p>
            <a:r>
              <a:rPr lang="en-US" baseline="0" dirty="0" smtClean="0"/>
              <a:t>Clean environment or higher income level for a nation?</a:t>
            </a:r>
          </a:p>
          <a:p>
            <a:r>
              <a:rPr lang="en-US" baseline="0" dirty="0" smtClean="0"/>
              <a:t>Choosing one thing over another involves thinking of costs and benefits. </a:t>
            </a:r>
          </a:p>
          <a:p>
            <a:endParaRPr lang="en-US" baseline="0" dirty="0" smtClean="0"/>
          </a:p>
        </p:txBody>
      </p:sp>
      <p:sp>
        <p:nvSpPr>
          <p:cNvPr id="4" name="Slide Number Placeholder 3"/>
          <p:cNvSpPr>
            <a:spLocks noGrp="1"/>
          </p:cNvSpPr>
          <p:nvPr>
            <p:ph type="sldNum" sz="quarter" idx="10"/>
          </p:nvPr>
        </p:nvSpPr>
        <p:spPr/>
        <p:txBody>
          <a:bodyPr/>
          <a:lstStyle/>
          <a:p>
            <a:fld id="{C955D073-3400-42D1-88BB-37DC21B29C4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 to a concert or going hiking?  The cost of going hiking is the lost opportunity of going to the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 matter what choice you make, there is </a:t>
            </a:r>
            <a:r>
              <a:rPr lang="en-US" b="1" baseline="0" dirty="0" smtClean="0"/>
              <a:t>an opportunity cost, or next-best alternatives that must be sacrificed in order to get something else.</a:t>
            </a:r>
          </a:p>
          <a:p>
            <a:r>
              <a:rPr lang="en-US" dirty="0" smtClean="0"/>
              <a:t>Mark </a:t>
            </a:r>
            <a:r>
              <a:rPr lang="en-US" dirty="0" err="1" smtClean="0"/>
              <a:t>Zuckerberg</a:t>
            </a:r>
            <a:r>
              <a:rPr lang="en-US" dirty="0" smtClean="0"/>
              <a:t>, Bill Gates, dropped out of Harvard, to pursue their dream, because they considered the opportunity cost. </a:t>
            </a:r>
          </a:p>
          <a:p>
            <a:r>
              <a:rPr lang="en-US" dirty="0" smtClean="0"/>
              <a:t>Mick </a:t>
            </a:r>
            <a:r>
              <a:rPr lang="en-US" dirty="0" err="1" smtClean="0"/>
              <a:t>Jagger</a:t>
            </a:r>
            <a:r>
              <a:rPr lang="en-US" dirty="0" smtClean="0"/>
              <a:t> left London School of Economics, for joining the Rolling Stones.  </a:t>
            </a:r>
          </a:p>
          <a:p>
            <a:r>
              <a:rPr lang="en-US" dirty="0" smtClean="0"/>
              <a:t>Given their </a:t>
            </a:r>
            <a:r>
              <a:rPr lang="en-US" dirty="0" err="1" smtClean="0"/>
              <a:t>sucesses</a:t>
            </a:r>
            <a:r>
              <a:rPr lang="en-US" dirty="0" smtClean="0"/>
              <a:t>, it is hard to fault their decisions.</a:t>
            </a:r>
            <a:endParaRPr lang="en-US" dirty="0"/>
          </a:p>
        </p:txBody>
      </p:sp>
      <p:sp>
        <p:nvSpPr>
          <p:cNvPr id="4" name="Slide Number Placeholder 3"/>
          <p:cNvSpPr>
            <a:spLocks noGrp="1"/>
          </p:cNvSpPr>
          <p:nvPr>
            <p:ph type="sldNum" sz="quarter" idx="10"/>
          </p:nvPr>
        </p:nvSpPr>
        <p:spPr/>
        <p:txBody>
          <a:bodyPr/>
          <a:lstStyle/>
          <a:p>
            <a:fld id="{C955D073-3400-42D1-88BB-37DC21B29C4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blogs.worthpublishers.com/econblog/" TargetMode="External"/><Relationship Id="rId3" Type="http://schemas.openxmlformats.org/officeDocument/2006/relationships/hyperlink" Target="http://www.gregmankiw.blogspot.com/" TargetMode="External"/><Relationship Id="rId7" Type="http://schemas.openxmlformats.org/officeDocument/2006/relationships/hyperlink" Target="http://marginalrevolution.com/" TargetMode="External"/><Relationship Id="rId12" Type="http://schemas.openxmlformats.org/officeDocument/2006/relationships/image" Target="../media/image14.png"/><Relationship Id="rId2" Type="http://schemas.openxmlformats.org/officeDocument/2006/relationships/image" Target="../media/image9.jpeg"/><Relationship Id="rId16"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11.png"/><Relationship Id="rId11" Type="http://schemas.openxmlformats.org/officeDocument/2006/relationships/hyperlink" Target="http://www.bls.gov/" TargetMode="External"/><Relationship Id="rId5" Type="http://schemas.openxmlformats.org/officeDocument/2006/relationships/hyperlink" Target="http://krugman.blogs.nytimes.com/" TargetMode="External"/><Relationship Id="rId15" Type="http://schemas.openxmlformats.org/officeDocument/2006/relationships/hyperlink" Target="http://www.bea.gov/"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freakonomics.com/blog/" TargetMode="External"/><Relationship Id="rId1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5.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Master" Target="../slideMasters/slideMaster14.xml"/><Relationship Id="rId6" Type="http://schemas.openxmlformats.org/officeDocument/2006/relationships/image" Target="../media/image12.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www.bls.gov/" TargetMode="External"/><Relationship Id="rId1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userDrawn="1"/>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userDrawn="1"/>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a:hlinkClick r:id="rId5"/>
          </p:cNvPr>
          <p:cNvPicPr>
            <a:picLocks noChangeAspect="1" noChangeArrowheads="1"/>
          </p:cNvPicPr>
          <p:nvPr/>
        </p:nvPicPr>
        <p:blipFill rotWithShape="1">
          <a:blip r:embed="rId6" cstate="screen">
            <a:extLst>
              <a:ext uri="{28A0092B-C50C-407E-A947-70E740481C1C}">
                <a14:useLocalDpi xmlns:a14="http://schemas.microsoft.com/office/drawing/2010/main" xmlns="" val="0"/>
              </a:ext>
            </a:extLst>
          </a:blip>
          <a:srcRect/>
          <a:stretch/>
        </p:blipFill>
        <p:spPr bwMode="auto">
          <a:xfrm>
            <a:off x="403225" y="3768725"/>
            <a:ext cx="2111375" cy="768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7"/>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9"/>
          </p:cNvPr>
          <p:cNvPicPr>
            <a:picLocks noChangeAspect="1" noChangeArrowheads="1"/>
          </p:cNvPicPr>
          <p:nvPr/>
        </p:nvPicPr>
        <p:blipFill>
          <a:blip r:embed="rId10"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11"/>
          </p:cNvP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5"/>
          </p:cNvPr>
          <p:cNvPicPr>
            <a:picLocks noChangeAspect="1" noChangeArrowheads="1"/>
          </p:cNvPicPr>
          <p:nvPr/>
        </p:nvPicPr>
        <p:blipFill>
          <a:blip r:embed="rId16"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3844364"/>
      </p:ext>
    </p:extLst>
  </p:cSld>
  <p:clrMapOvr>
    <a:masterClrMapping/>
  </p:clrMapOvr>
  <p:transition>
    <p:fade thruBlk="1"/>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smtClean="0"/>
              <a:t>Copyright 2013 Worth Publishers</a:t>
            </a:r>
            <a:endParaRPr lang="en-US" dirty="0"/>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48291459"/>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4</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400" dirty="0" smtClean="0"/>
              <a:t>Consumer</a:t>
            </a:r>
            <a:r>
              <a:rPr lang="en-US" sz="4400" baseline="0" dirty="0" smtClean="0"/>
              <a:t> and Producer Surplus</a:t>
            </a:r>
            <a:endParaRPr lang="en-US" sz="4400"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pic>
        <p:nvPicPr>
          <p:cNvPr id="33794" name="Picture 2">
            <a:hlinkClick r:id="rId15"/>
          </p:cNvPr>
          <p:cNvPicPr>
            <a:picLocks noChangeAspect="1" noChangeArrowheads="1"/>
          </p:cNvPicPr>
          <p:nvPr userDrawn="1"/>
        </p:nvPicPr>
        <p:blipFill>
          <a:blip r:embed="rId16" cstate="screen">
            <a:extLst>
              <a:ext uri="{28A0092B-C50C-407E-A947-70E740481C1C}">
                <a14:useLocalDpi xmlns:a14="http://schemas.microsoft.com/office/drawing/2010/main" xmlns="" val="0"/>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0854810"/>
      </p:ext>
    </p:extLst>
  </p:cSld>
  <p:clrMapOvr>
    <a:masterClrMapping/>
  </p:clrMapOvr>
  <p:transition>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0600" y="-31750"/>
            <a:ext cx="8153400" cy="946150"/>
          </a:xfrm>
          <a:noFill/>
        </p:spPr>
        <p:txBody>
          <a:bodyPr/>
          <a:lstStyle>
            <a:lvl1pPr algn="l">
              <a:defRPr sz="4000" baseline="0">
                <a:solidFill>
                  <a:schemeClr val="accent6">
                    <a:lumMod val="75000"/>
                  </a:schemeClr>
                </a:solidFill>
                <a:effectLst>
                  <a:outerShdw blurRad="38100" dist="38100" dir="2700000" algn="tl">
                    <a:srgbClr val="000000">
                      <a:alpha val="43137"/>
                    </a:srgbClr>
                  </a:outerShdw>
                </a:effectLst>
              </a:defRPr>
            </a:lvl1pPr>
          </a:lstStyle>
          <a:p>
            <a:r>
              <a:rPr lang="en-US" dirty="0" smtClean="0"/>
              <a:t>Take a look…..</a:t>
            </a:r>
            <a:endParaRPr lang="en-US" dirty="0"/>
          </a:p>
        </p:txBody>
      </p:sp>
      <p:sp>
        <p:nvSpPr>
          <p:cNvPr id="3" name="Date Placeholder 2"/>
          <p:cNvSpPr>
            <a:spLocks noGrp="1"/>
          </p:cNvSpPr>
          <p:nvPr>
            <p:ph type="dt" sz="half" idx="10"/>
          </p:nvPr>
        </p:nvSpPr>
        <p:spPr>
          <a:xfrm>
            <a:off x="457200" y="6356350"/>
            <a:ext cx="381000" cy="365125"/>
          </a:xfrm>
          <a:prstGeom prst="rect">
            <a:avLst/>
          </a:prstGeom>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Copyright 2012 Worth Publishers</a:t>
            </a:r>
            <a:endParaRPr lang="en-US"/>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p>
            <a:pPr>
              <a:defRPr/>
            </a:pPr>
            <a:fld id="{397979CC-4B86-46FB-8E31-C36FC5A7CF61}" type="slidenum">
              <a:rPr lang="en-US" smtClean="0"/>
              <a:pPr>
                <a:defRPr/>
              </a:pP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Tree>
    <p:extLst>
      <p:ext uri="{BB962C8B-B14F-4D97-AF65-F5344CB8AC3E}">
        <p14:creationId xmlns:p14="http://schemas.microsoft.com/office/powerpoint/2010/main" xmlns="" val="1927267147"/>
      </p:ext>
    </p:extLst>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038600"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371600"/>
            <a:ext cx="4038600"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457200" y="6251575"/>
            <a:ext cx="2133600" cy="476250"/>
          </a:xfrm>
          <a:prstGeom prst="rect">
            <a:avLst/>
          </a:prstGeom>
        </p:spPr>
        <p:txBody>
          <a:bodyPr/>
          <a:lstStyle>
            <a:lvl1pPr>
              <a:defRPr/>
            </a:lvl1pPr>
          </a:lstStyle>
          <a:p>
            <a:pPr>
              <a:defRPr/>
            </a:pPr>
            <a:endParaRPr lang="en-US"/>
          </a:p>
        </p:txBody>
      </p:sp>
      <p:sp>
        <p:nvSpPr>
          <p:cNvPr id="6" name="Rectangle 3"/>
          <p:cNvSpPr>
            <a:spLocks noGrp="1" noChangeArrowheads="1"/>
          </p:cNvSpPr>
          <p:nvPr>
            <p:ph type="sldNum" sz="quarter" idx="11"/>
          </p:nvPr>
        </p:nvSpPr>
        <p:spPr>
          <a:xfrm>
            <a:off x="6553200" y="6248400"/>
            <a:ext cx="2133600" cy="476250"/>
          </a:xfrm>
          <a:prstGeom prst="rect">
            <a:avLst/>
          </a:prstGeom>
        </p:spPr>
        <p:txBody>
          <a:bodyPr/>
          <a:lstStyle>
            <a:lvl1pPr>
              <a:defRPr/>
            </a:lvl1pPr>
          </a:lstStyle>
          <a:p>
            <a:pPr>
              <a:defRPr/>
            </a:pPr>
            <a:fld id="{6B5B24F0-E720-4C4A-BE37-57E767BC4EB9}" type="slidenum">
              <a:rPr lang="en-US"/>
              <a:pPr>
                <a:defRPr/>
              </a:pPr>
              <a:t>‹#›</a:t>
            </a:fld>
            <a:endParaRPr lang="en-US"/>
          </a:p>
        </p:txBody>
      </p:sp>
      <p:sp>
        <p:nvSpPr>
          <p:cNvPr id="7" name="Rectangle 14"/>
          <p:cNvSpPr>
            <a:spLocks noGrp="1" noChangeArrowheads="1"/>
          </p:cNvSpPr>
          <p:nvPr>
            <p:ph type="ftr" sz="quarter" idx="12"/>
          </p:nvPr>
        </p:nvSpPr>
        <p:spPr/>
        <p:txBody>
          <a:bodyPr/>
          <a:lstStyle>
            <a:lvl1pPr>
              <a:defRPr/>
            </a:lvl1pPr>
          </a:lstStyle>
          <a:p>
            <a:pPr>
              <a:defRPr/>
            </a:pP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dirty="0" smtClean="0"/>
              <a:t>First Principles</a:t>
            </a:r>
            <a:endParaRPr lang="en-US"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slide" Target="../slides/slide6.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slide" Target="../slides/slide6.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slide" Target="../slides/slide6.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6.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14.xml"/><Relationship Id="rId4" Type="http://schemas.openxmlformats.org/officeDocument/2006/relationships/slideLayout" Target="../slideLayouts/slideLayout32.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slide" Target="../slides/slide6.xml"/><Relationship Id="rId4" Type="http://schemas.openxmlformats.org/officeDocument/2006/relationships/image" Target="../media/image18.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19.png"/><Relationship Id="rId4" Type="http://schemas.openxmlformats.org/officeDocument/2006/relationships/slide" Target="../slides/slide6.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slide" Target="../slides/slide6.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18.xml"/><Relationship Id="rId1" Type="http://schemas.openxmlformats.org/officeDocument/2006/relationships/slideLayout" Target="../slideLayouts/slideLayout39.xml"/><Relationship Id="rId4" Type="http://schemas.openxmlformats.org/officeDocument/2006/relationships/slide" Target="../slides/slide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 Target="../slides/slide6.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slide" Target="../slides/slide6.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slide" Target="../slides/slide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slide" Target="../slides/slide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19.xml"/><Relationship Id="rId4" Type="http://schemas.openxmlformats.org/officeDocument/2006/relationships/slide" Target="../slides/slid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r>
              <a:rPr lang="en-US" smtClean="0"/>
              <a:t>Copyright 2013 Worth Publishers</a:t>
            </a:r>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uiExpand="1"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r>
              <a:rPr lang="en-US" smtClean="0"/>
              <a:t>Copyright 2013 Worth Publishers</a:t>
            </a:r>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4"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703" r:id="rId1"/>
    <p:sldLayoutId id="2147483704"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706" r:id="rId1"/>
    <p:sldLayoutId id="2147483707"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717" r:id="rId1"/>
    <p:sldLayoutId id="2147483718"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720" r:id="rId1"/>
    <p:sldLayoutId id="2147483721"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6"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6"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91" r:id="rId3"/>
    <p:sldLayoutId id="2147483725"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670" r:id="rId1"/>
    <p:sldLayoutId id="2147483671"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689" r:id="rId1"/>
    <p:sldLayoutId id="2147483688"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680" r:id="rId1"/>
    <p:sldLayoutId id="2147483681"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userDrawn="1"/>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userDrawn="1"/>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userDrawn="1"/>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683" r:id="rId1"/>
    <p:sldLayoutId id="2147483684"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alpha val="69000"/>
            </a:schemeClr>
          </a:solidFill>
        </p:spPr>
        <p:txBody>
          <a:bodyPr/>
          <a:lstStyle/>
          <a:p>
            <a:r>
              <a:rPr lang="en-US" dirty="0" smtClean="0"/>
              <a:t>Choice: The Heart of Economics.</a:t>
            </a:r>
            <a:endParaRPr lang="en-US" dirty="0"/>
          </a:p>
        </p:txBody>
      </p:sp>
      <p:sp>
        <p:nvSpPr>
          <p:cNvPr id="3" name="Content Placeholder 2"/>
          <p:cNvSpPr>
            <a:spLocks noGrp="1"/>
          </p:cNvSpPr>
          <p:nvPr>
            <p:ph idx="1"/>
          </p:nvPr>
        </p:nvSpPr>
        <p:spPr>
          <a:xfrm>
            <a:off x="4419600" y="914400"/>
            <a:ext cx="4724400" cy="3581400"/>
          </a:xfrm>
          <a:solidFill>
            <a:schemeClr val="bg1">
              <a:alpha val="75000"/>
            </a:schemeClr>
          </a:solidFill>
        </p:spPr>
        <p:txBody>
          <a:bodyPr>
            <a:normAutofit lnSpcReduction="10000"/>
          </a:bodyPr>
          <a:lstStyle/>
          <a:p>
            <a:pPr algn="ctr"/>
            <a:r>
              <a:rPr lang="en-US" dirty="0" smtClean="0"/>
              <a:t>Economic Decision.</a:t>
            </a:r>
          </a:p>
          <a:p>
            <a:pPr algn="ctr"/>
            <a:r>
              <a:rPr lang="en-US" dirty="0" smtClean="0"/>
              <a:t>She must choose. </a:t>
            </a:r>
          </a:p>
          <a:p>
            <a:pPr algn="ctr"/>
            <a:r>
              <a:rPr lang="en-US" dirty="0" smtClean="0"/>
              <a:t>And her choice affects others.</a:t>
            </a:r>
          </a:p>
          <a:p>
            <a:pPr algn="ctr"/>
            <a:r>
              <a:rPr lang="en-US" dirty="0" smtClean="0"/>
              <a:t>Wants   vs. Needs</a:t>
            </a:r>
          </a:p>
          <a:p>
            <a:pPr algn="ctr"/>
            <a:r>
              <a:rPr lang="en-US" sz="2600" i="1" dirty="0" smtClean="0"/>
              <a:t>What economic decision that you made today?</a:t>
            </a:r>
          </a:p>
          <a:p>
            <a:pPr algn="ctr"/>
            <a:endParaRPr lang="en-US" dirty="0"/>
          </a:p>
        </p:txBody>
      </p:sp>
    </p:spTree>
    <p:extLst>
      <p:ext uri="{BB962C8B-B14F-4D97-AF65-F5344CB8AC3E}">
        <p14:creationId xmlns:p14="http://schemas.microsoft.com/office/powerpoint/2010/main" xmlns="" val="32929102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body" idx="1"/>
          </p:nvPr>
        </p:nvSpPr>
        <p:spPr>
          <a:xfrm>
            <a:off x="0" y="304800"/>
            <a:ext cx="8686800" cy="5829288"/>
          </a:xfrm>
          <a:noFill/>
        </p:spPr>
        <p:txBody>
          <a:bodyPr>
            <a:spAutoFit/>
          </a:bodyPr>
          <a:lstStyle/>
          <a:p>
            <a:pPr eaLnBrk="1" hangingPunct="1">
              <a:buFont typeface="Wingdings" pitchFamily="2" charset="2"/>
              <a:buNone/>
            </a:pPr>
            <a:r>
              <a:rPr lang="en-US" b="1" dirty="0" smtClean="0">
                <a:solidFill>
                  <a:srgbClr val="990033"/>
                </a:solidFill>
              </a:rPr>
              <a:t>Got a Penny?</a:t>
            </a:r>
          </a:p>
          <a:p>
            <a:pPr eaLnBrk="1" hangingPunct="1">
              <a:buFont typeface="Wingdings" pitchFamily="2" charset="2"/>
              <a:buNone/>
            </a:pPr>
            <a:r>
              <a:rPr lang="en-US" sz="2400" dirty="0" smtClean="0"/>
              <a:t>Sixty years ago, a penny was equivalent to </a:t>
            </a:r>
            <a:r>
              <a:rPr lang="en-US" sz="2400" b="1" dirty="0" smtClean="0"/>
              <a:t>30 seconds </a:t>
            </a:r>
            <a:r>
              <a:rPr lang="en-US" sz="2400" dirty="0" smtClean="0"/>
              <a:t>worth of work—it was worth saving a penny if doing so took less than 30 seconds. </a:t>
            </a:r>
          </a:p>
          <a:p>
            <a:pPr eaLnBrk="1" hangingPunct="1">
              <a:buFont typeface="Wingdings" pitchFamily="2" charset="2"/>
              <a:buNone/>
            </a:pPr>
            <a:r>
              <a:rPr lang="en-US" sz="2400" dirty="0" smtClean="0"/>
              <a:t>Today, wages have risen along with overall prices, a penny is now equivalent to just over </a:t>
            </a:r>
            <a:r>
              <a:rPr lang="en-US" sz="2400" b="1" dirty="0" smtClean="0"/>
              <a:t>2 seconds</a:t>
            </a:r>
            <a:r>
              <a:rPr lang="en-US" sz="2400" dirty="0" smtClean="0"/>
              <a:t> of work—and so it’s not worth the opportunity cost of the time it takes to worry about a penny more or less.</a:t>
            </a:r>
          </a:p>
          <a:p>
            <a:pPr eaLnBrk="1" hangingPunct="1">
              <a:buFont typeface="Wingdings" pitchFamily="2" charset="2"/>
              <a:buNone/>
            </a:pPr>
            <a:endParaRPr lang="en-US" sz="2400" dirty="0" smtClean="0"/>
          </a:p>
          <a:p>
            <a:pPr eaLnBrk="1" hangingPunct="1">
              <a:buFont typeface="Wingdings" pitchFamily="2" charset="2"/>
              <a:buNone/>
            </a:pPr>
            <a:r>
              <a:rPr lang="en-US" sz="2400" dirty="0" smtClean="0"/>
              <a:t>The rising opportunity cost of time in terms of money has turned a penny from a useful coin into a nuisance.</a:t>
            </a:r>
          </a:p>
          <a:p>
            <a:pPr eaLnBrk="1" hangingPunct="1">
              <a:buFont typeface="Wingdings" pitchFamily="2" charset="2"/>
              <a:buNone/>
            </a:pPr>
            <a:endParaRPr lang="en-US" sz="2400" dirty="0" smtClean="0"/>
          </a:p>
          <a:p>
            <a:pPr eaLnBrk="1" hangingPunct="1">
              <a:buFont typeface="Wingdings" pitchFamily="2" charset="2"/>
              <a:buNone/>
            </a:pPr>
            <a:r>
              <a:rPr lang="en-US" sz="2400" dirty="0" smtClean="0"/>
              <a:t>In April 2012, The Central Bank of Canada stopped printing (not the circulation) new penny coins.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rrowheads="1"/>
          </p:cNvSpPr>
          <p:nvPr>
            <p:ph type="title"/>
          </p:nvPr>
        </p:nvSpPr>
        <p:spPr>
          <a:xfrm>
            <a:off x="457200" y="274638"/>
            <a:ext cx="8229600" cy="334962"/>
          </a:xfrm>
        </p:spPr>
        <p:txBody>
          <a:bodyPr>
            <a:normAutofit fontScale="90000"/>
          </a:bodyPr>
          <a:lstStyle/>
          <a:p>
            <a:pPr eaLnBrk="1" hangingPunct="1"/>
            <a:r>
              <a:rPr lang="en-US" sz="2800" dirty="0" smtClean="0"/>
              <a:t> </a:t>
            </a:r>
          </a:p>
        </p:txBody>
      </p:sp>
      <p:sp>
        <p:nvSpPr>
          <p:cNvPr id="25604" name="Rectangle 3"/>
          <p:cNvSpPr>
            <a:spLocks noGrp="1" noChangeArrowheads="1"/>
          </p:cNvSpPr>
          <p:nvPr>
            <p:ph type="body" idx="1"/>
          </p:nvPr>
        </p:nvSpPr>
        <p:spPr>
          <a:xfrm>
            <a:off x="304800" y="381000"/>
            <a:ext cx="8534400" cy="5410200"/>
          </a:xfrm>
        </p:spPr>
        <p:txBody>
          <a:bodyPr>
            <a:normAutofit fontScale="85000" lnSpcReduction="10000"/>
          </a:bodyPr>
          <a:lstStyle/>
          <a:p>
            <a:pPr marL="533400" indent="-533400" eaLnBrk="1" hangingPunct="1">
              <a:buFont typeface="Wingdings" pitchFamily="2" charset="2"/>
              <a:buNone/>
            </a:pPr>
            <a:r>
              <a:rPr lang="en-US" dirty="0" smtClean="0"/>
              <a:t>Describe the opportunity costs</a:t>
            </a:r>
          </a:p>
          <a:p>
            <a:pPr marL="533400" indent="-533400" eaLnBrk="1" hangingPunct="1">
              <a:buFont typeface="Wingdings" pitchFamily="2" charset="2"/>
              <a:buNone/>
            </a:pPr>
            <a:endParaRPr lang="en-US" dirty="0" smtClean="0"/>
          </a:p>
          <a:p>
            <a:pPr marL="533400" indent="-533400" eaLnBrk="1" hangingPunct="1">
              <a:buFont typeface="Wingdings" pitchFamily="2" charset="2"/>
              <a:buAutoNum type="arabicPeriod"/>
            </a:pPr>
            <a:r>
              <a:rPr lang="en-US" dirty="0" smtClean="0"/>
              <a:t>Attend college instead of taking a job</a:t>
            </a:r>
          </a:p>
          <a:p>
            <a:pPr marL="533400" indent="-533400" eaLnBrk="1" hangingPunct="1">
              <a:buFont typeface="Wingdings" pitchFamily="2" charset="2"/>
              <a:buNone/>
            </a:pPr>
            <a:r>
              <a:rPr lang="en-US" dirty="0" smtClean="0"/>
              <a:t>	</a:t>
            </a:r>
            <a:r>
              <a:rPr lang="en-US" sz="2000" dirty="0" smtClean="0">
                <a:solidFill>
                  <a:srgbClr val="FC4E4A"/>
                </a:solidFill>
              </a:rPr>
              <a:t>foregone earning of potential job, valuable job experience; </a:t>
            </a:r>
          </a:p>
          <a:p>
            <a:pPr marL="533400" indent="-533400" eaLnBrk="1" hangingPunct="1">
              <a:buFont typeface="Wingdings" pitchFamily="2" charset="2"/>
              <a:buNone/>
            </a:pPr>
            <a:r>
              <a:rPr lang="en-US" sz="2000" dirty="0" smtClean="0">
                <a:solidFill>
                  <a:srgbClr val="FC4E4A"/>
                </a:solidFill>
              </a:rPr>
              <a:t>	on the other hand, there are benefit of having a college degree, </a:t>
            </a:r>
          </a:p>
          <a:p>
            <a:pPr marL="533400" indent="-533400" eaLnBrk="1" hangingPunct="1">
              <a:buFont typeface="Wingdings" pitchFamily="2" charset="2"/>
              <a:buNone/>
            </a:pPr>
            <a:r>
              <a:rPr lang="en-US" sz="2000" dirty="0" smtClean="0">
                <a:solidFill>
                  <a:srgbClr val="FC4E4A"/>
                </a:solidFill>
              </a:rPr>
              <a:t>	with the possibility of higher earning in the future.</a:t>
            </a:r>
          </a:p>
          <a:p>
            <a:pPr marL="533400" indent="-533400" eaLnBrk="1" hangingPunct="1">
              <a:buFont typeface="Wingdings" pitchFamily="2" charset="2"/>
              <a:buNone/>
            </a:pPr>
            <a:r>
              <a:rPr lang="en-US" dirty="0" smtClean="0"/>
              <a:t>2. Watch a movie instead of studying for exam</a:t>
            </a:r>
          </a:p>
          <a:p>
            <a:pPr marL="533400" indent="-533400" eaLnBrk="1" hangingPunct="1">
              <a:buFont typeface="Wingdings" pitchFamily="2" charset="2"/>
              <a:buNone/>
            </a:pPr>
            <a:r>
              <a:rPr lang="en-US" dirty="0" smtClean="0"/>
              <a:t>3. Ride the bus instead of driving your car</a:t>
            </a:r>
          </a:p>
          <a:p>
            <a:pPr marL="533400" indent="-533400"/>
            <a:r>
              <a:rPr lang="en-US" dirty="0" smtClean="0"/>
              <a:t>4. More people choose to get graduate degrees when the job market is poor.</a:t>
            </a:r>
          </a:p>
          <a:p>
            <a:pPr marL="533400" indent="-533400"/>
            <a:r>
              <a:rPr lang="en-US" dirty="0" smtClean="0"/>
              <a:t>5. There are more parks in suburban than in urban areas.</a:t>
            </a:r>
          </a:p>
          <a:p>
            <a:pPr marL="533400" indent="-533400"/>
            <a:r>
              <a:rPr lang="en-US" dirty="0" smtClean="0"/>
              <a:t>6. Fewer students enroll in classes that meet before 10:00 am.  </a:t>
            </a:r>
          </a:p>
          <a:p>
            <a:pPr marL="533400" indent="-533400" eaLnBrk="1" hangingPunct="1">
              <a:buFont typeface="Wingdings" pitchFamily="2" charset="2"/>
              <a:buNone/>
            </a:pPr>
            <a:endParaRPr lang="en-US" dirty="0" smtClean="0"/>
          </a:p>
          <a:p>
            <a:pPr marL="533400" indent="-533400" eaLnBrk="1" hangingPunct="1">
              <a:buFont typeface="Wingdings" pitchFamily="2" charset="2"/>
              <a:buNone/>
            </a:pPr>
            <a:endParaRPr lang="en-US" dirty="0" smtClean="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Marginal Thinking: Benefits-Costs</a:t>
            </a:r>
            <a:endParaRPr lang="en-US" dirty="0"/>
          </a:p>
        </p:txBody>
      </p:sp>
      <p:sp>
        <p:nvSpPr>
          <p:cNvPr id="3" name="Content Placeholder 2"/>
          <p:cNvSpPr>
            <a:spLocks noGrp="1"/>
          </p:cNvSpPr>
          <p:nvPr>
            <p:ph idx="1"/>
          </p:nvPr>
        </p:nvSpPr>
        <p:spPr>
          <a:xfrm>
            <a:off x="228600" y="990600"/>
            <a:ext cx="8839200" cy="5410200"/>
          </a:xfrm>
        </p:spPr>
        <p:txBody>
          <a:bodyPr>
            <a:normAutofit fontScale="92500" lnSpcReduction="10000"/>
          </a:bodyPr>
          <a:lstStyle/>
          <a:p>
            <a:r>
              <a:rPr lang="en-US" dirty="0" smtClean="0"/>
              <a:t>“How much” is a decision at the margin.</a:t>
            </a:r>
          </a:p>
          <a:p>
            <a:r>
              <a:rPr lang="en-US" dirty="0" smtClean="0"/>
              <a:t>Weighing  the </a:t>
            </a:r>
            <a:r>
              <a:rPr lang="en-US" u="sng" dirty="0" smtClean="0"/>
              <a:t>extra benefits </a:t>
            </a:r>
          </a:p>
          <a:p>
            <a:r>
              <a:rPr lang="en-US" dirty="0" smtClean="0"/>
              <a:t>		against </a:t>
            </a:r>
            <a:r>
              <a:rPr lang="en-US" u="sng" dirty="0" smtClean="0"/>
              <a:t>the extra costs</a:t>
            </a:r>
            <a:r>
              <a:rPr lang="en-US" dirty="0" smtClean="0"/>
              <a:t>.</a:t>
            </a:r>
          </a:p>
          <a:p>
            <a:endParaRPr lang="en-US" dirty="0" smtClean="0"/>
          </a:p>
          <a:p>
            <a:r>
              <a:rPr lang="en-US" dirty="0" smtClean="0"/>
              <a:t>If I eat </a:t>
            </a:r>
            <a:r>
              <a:rPr lang="en-US" u="sng" dirty="0" smtClean="0"/>
              <a:t>one cookie </a:t>
            </a:r>
            <a:r>
              <a:rPr lang="en-US" dirty="0" smtClean="0"/>
              <a:t>each night before sleeping, how many </a:t>
            </a:r>
            <a:r>
              <a:rPr lang="en-US" u="sng" dirty="0" smtClean="0"/>
              <a:t>extra pounds </a:t>
            </a:r>
            <a:r>
              <a:rPr lang="en-US" dirty="0" smtClean="0"/>
              <a:t>would I gain in a year?</a:t>
            </a:r>
          </a:p>
          <a:p>
            <a:endParaRPr lang="en-US" dirty="0" smtClean="0"/>
          </a:p>
          <a:p>
            <a:r>
              <a:rPr lang="en-US" dirty="0" smtClean="0"/>
              <a:t>If I study </a:t>
            </a:r>
            <a:r>
              <a:rPr lang="en-US" u="sng" dirty="0" smtClean="0"/>
              <a:t>one more hour each night</a:t>
            </a:r>
            <a:r>
              <a:rPr lang="en-US" dirty="0" smtClean="0"/>
              <a:t>, I would increase 0.5 point in my GPA.</a:t>
            </a:r>
          </a:p>
          <a:p>
            <a:endParaRPr lang="en-US" dirty="0" smtClean="0"/>
          </a:p>
          <a:p>
            <a:r>
              <a:rPr lang="en-US" dirty="0" smtClean="0"/>
              <a:t>What marginal thinking that you have done lately?</a:t>
            </a:r>
          </a:p>
          <a:p>
            <a:endParaRPr lang="en-US" dirty="0" smtClean="0"/>
          </a:p>
          <a:p>
            <a:endParaRPr lang="en-US" dirty="0" smtClean="0"/>
          </a:p>
        </p:txBody>
      </p:sp>
    </p:spTree>
    <p:extLst>
      <p:ext uri="{BB962C8B-B14F-4D97-AF65-F5344CB8AC3E}">
        <p14:creationId xmlns:p14="http://schemas.microsoft.com/office/powerpoint/2010/main" xmlns="" val="221330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smtClean="0"/>
              <a:t>5.  Gains from Trade</a:t>
            </a:r>
            <a:endParaRPr lang="en-US" dirty="0"/>
          </a:p>
        </p:txBody>
      </p:sp>
      <p:pic>
        <p:nvPicPr>
          <p:cNvPr id="6" name="Picture 5" descr="file000627986925.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16" y="1411976"/>
            <a:ext cx="4688050" cy="4837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file000366386581.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715933" y="1411976"/>
            <a:ext cx="4419600" cy="4835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noChangeArrowheads="1"/>
          </p:cNvSpPr>
          <p:nvPr/>
        </p:nvSpPr>
        <p:spPr bwMode="auto">
          <a:xfrm>
            <a:off x="0" y="685800"/>
            <a:ext cx="9144000" cy="830997"/>
          </a:xfrm>
          <a:prstGeom prst="rect">
            <a:avLst/>
          </a:prstGeom>
          <a:solidFill>
            <a:schemeClr val="bg1">
              <a:alpha val="69000"/>
            </a:schemeClr>
          </a:solid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b="1" dirty="0">
                <a:latin typeface="Candara" pitchFamily="34" charset="0"/>
              </a:rPr>
              <a:t>Trade allows us all to </a:t>
            </a:r>
            <a:r>
              <a:rPr lang="en-US" sz="2400" b="1" dirty="0" smtClean="0">
                <a:latin typeface="Candara" pitchFamily="34" charset="0"/>
              </a:rPr>
              <a:t>consume </a:t>
            </a:r>
            <a:r>
              <a:rPr lang="en-US" sz="2400" b="1" dirty="0">
                <a:latin typeface="Candara" pitchFamily="34" charset="0"/>
              </a:rPr>
              <a:t>more than we otherwise </a:t>
            </a:r>
            <a:r>
              <a:rPr lang="en-US" sz="2400" b="1" dirty="0" smtClean="0">
                <a:latin typeface="Candara" pitchFamily="34" charset="0"/>
              </a:rPr>
              <a:t>could.</a:t>
            </a:r>
          </a:p>
          <a:p>
            <a:r>
              <a:rPr lang="en-US" sz="2400" b="1" dirty="0" smtClean="0">
                <a:latin typeface="Candara" pitchFamily="34" charset="0"/>
              </a:rPr>
              <a:t>Comparative Advantage, based on Specialization</a:t>
            </a:r>
            <a:endParaRPr lang="en-US" sz="2400" b="1" dirty="0">
              <a:latin typeface="Candara" pitchFamily="34" charset="0"/>
            </a:endParaRPr>
          </a:p>
        </p:txBody>
      </p:sp>
    </p:spTree>
    <p:extLst>
      <p:ext uri="{BB962C8B-B14F-4D97-AF65-F5344CB8AC3E}">
        <p14:creationId xmlns:p14="http://schemas.microsoft.com/office/powerpoint/2010/main" xmlns="" val="34369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alpha val="65000"/>
            </a:schemeClr>
          </a:solidFill>
        </p:spPr>
        <p:txBody>
          <a:bodyPr/>
          <a:lstStyle/>
          <a:p>
            <a:r>
              <a:rPr lang="en-US" dirty="0" smtClean="0"/>
              <a:t>Adam Smith on Specialization</a:t>
            </a:r>
            <a:endParaRPr lang="en-US" dirty="0"/>
          </a:p>
        </p:txBody>
      </p:sp>
      <p:sp>
        <p:nvSpPr>
          <p:cNvPr id="3" name="Content Placeholder 2"/>
          <p:cNvSpPr>
            <a:spLocks noGrp="1"/>
          </p:cNvSpPr>
          <p:nvPr>
            <p:ph idx="1"/>
          </p:nvPr>
        </p:nvSpPr>
        <p:spPr>
          <a:xfrm>
            <a:off x="0" y="4953000"/>
            <a:ext cx="9144000" cy="1143000"/>
          </a:xfrm>
          <a:solidFill>
            <a:schemeClr val="bg2">
              <a:alpha val="69000"/>
            </a:schemeClr>
          </a:solidFill>
        </p:spPr>
        <p:txBody>
          <a:bodyPr>
            <a:normAutofit fontScale="85000" lnSpcReduction="10000"/>
          </a:bodyPr>
          <a:lstStyle/>
          <a:p>
            <a:r>
              <a:rPr lang="en-US" dirty="0" smtClean="0">
                <a:solidFill>
                  <a:srgbClr val="990033"/>
                </a:solidFill>
              </a:rPr>
              <a:t>Specialization</a:t>
            </a:r>
            <a:r>
              <a:rPr lang="en-US" b="0" dirty="0" smtClean="0">
                <a:solidFill>
                  <a:srgbClr val="990033"/>
                </a:solidFill>
              </a:rPr>
              <a:t>: </a:t>
            </a:r>
            <a:r>
              <a:rPr lang="en-US" b="0" dirty="0" smtClean="0"/>
              <a:t>the situation in which each person specializes in the task that he or she is good at performing.</a:t>
            </a:r>
            <a:endParaRPr lang="en-US" dirty="0"/>
          </a:p>
        </p:txBody>
      </p:sp>
    </p:spTree>
    <p:extLst>
      <p:ext uri="{BB962C8B-B14F-4D97-AF65-F5344CB8AC3E}">
        <p14:creationId xmlns:p14="http://schemas.microsoft.com/office/powerpoint/2010/main" xmlns="" val="951216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Equity   vs.   Efficiency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914400"/>
            <a:ext cx="3518922"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Content Placeholder 2"/>
          <p:cNvSpPr>
            <a:spLocks noGrp="1"/>
          </p:cNvSpPr>
          <p:nvPr>
            <p:ph idx="1"/>
          </p:nvPr>
        </p:nvSpPr>
        <p:spPr>
          <a:xfrm>
            <a:off x="3276600" y="3124200"/>
            <a:ext cx="5715000" cy="3276600"/>
          </a:xfrm>
        </p:spPr>
        <p:txBody>
          <a:bodyPr>
            <a:normAutofit lnSpcReduction="10000"/>
          </a:bodyPr>
          <a:lstStyle/>
          <a:p>
            <a:r>
              <a:rPr lang="en-US" sz="2800" dirty="0" smtClean="0">
                <a:solidFill>
                  <a:srgbClr val="990033"/>
                </a:solidFill>
              </a:rPr>
              <a:t>Equity:</a:t>
            </a:r>
            <a:r>
              <a:rPr lang="en-US" sz="2800" dirty="0" smtClean="0"/>
              <a:t> </a:t>
            </a:r>
            <a:r>
              <a:rPr lang="en-US" sz="2800" b="0" dirty="0" smtClean="0"/>
              <a:t>a condition in which</a:t>
            </a:r>
            <a:r>
              <a:rPr lang="en-US" sz="2800" b="0" dirty="0" smtClean="0">
                <a:solidFill>
                  <a:srgbClr val="FF0000"/>
                </a:solidFill>
              </a:rPr>
              <a:t> </a:t>
            </a:r>
            <a:r>
              <a:rPr lang="en-US" sz="2800" b="0" dirty="0" smtClean="0"/>
              <a:t>everyone </a:t>
            </a:r>
            <a:r>
              <a:rPr lang="en-US" sz="2800" b="0" dirty="0"/>
              <a:t>gets </a:t>
            </a:r>
            <a:r>
              <a:rPr lang="en-US" sz="2800" b="0" dirty="0" smtClean="0"/>
              <a:t>his or </a:t>
            </a:r>
            <a:r>
              <a:rPr lang="en-US" sz="2800" b="0" dirty="0"/>
              <a:t>her </a:t>
            </a:r>
            <a:r>
              <a:rPr lang="en-US" sz="2800" b="0" dirty="0" smtClean="0"/>
              <a:t>“fair share.” </a:t>
            </a:r>
            <a:endParaRPr lang="en-US" sz="2800" b="0" dirty="0"/>
          </a:p>
          <a:p>
            <a:r>
              <a:rPr lang="en-US" sz="2800" b="0" dirty="0" smtClean="0"/>
              <a:t>(There are many definitions of equity.)</a:t>
            </a:r>
          </a:p>
          <a:p>
            <a:endParaRPr lang="en-US" sz="2800" b="0" dirty="0" smtClean="0"/>
          </a:p>
          <a:p>
            <a:r>
              <a:rPr lang="en-US" sz="2800" dirty="0" smtClean="0">
                <a:solidFill>
                  <a:schemeClr val="accent1">
                    <a:lumMod val="75000"/>
                  </a:schemeClr>
                </a:solidFill>
              </a:rPr>
              <a:t>Equity and efficiency are often at odds.</a:t>
            </a:r>
            <a:endParaRPr lang="en-US" sz="2800" dirty="0">
              <a:solidFill>
                <a:schemeClr val="accent1">
                  <a:lumMod val="75000"/>
                </a:schemeClr>
              </a:solidFill>
            </a:endParaRPr>
          </a:p>
        </p:txBody>
      </p:sp>
      <p:sp>
        <p:nvSpPr>
          <p:cNvPr id="5" name="TextBox 4"/>
          <p:cNvSpPr txBox="1"/>
          <p:nvPr/>
        </p:nvSpPr>
        <p:spPr>
          <a:xfrm>
            <a:off x="0" y="3849469"/>
            <a:ext cx="3823722" cy="646331"/>
          </a:xfrm>
          <a:prstGeom prst="rect">
            <a:avLst/>
          </a:prstGeom>
          <a:solidFill>
            <a:schemeClr val="bg1">
              <a:alpha val="55000"/>
            </a:schemeClr>
          </a:solidFill>
        </p:spPr>
        <p:txBody>
          <a:bodyPr wrap="square" rtlCol="0">
            <a:spAutoFit/>
          </a:bodyPr>
          <a:lstStyle/>
          <a:p>
            <a:r>
              <a:rPr lang="en-US" i="1" dirty="0" smtClean="0">
                <a:solidFill>
                  <a:schemeClr val="tx1">
                    <a:lumMod val="75000"/>
                    <a:lumOff val="25000"/>
                  </a:schemeClr>
                </a:solidFill>
              </a:rPr>
              <a:t>Equity trumps efficiency in disabled parking space offerings.</a:t>
            </a:r>
            <a:endParaRPr lang="en-US" i="1" dirty="0">
              <a:solidFill>
                <a:schemeClr val="tx1">
                  <a:lumMod val="75000"/>
                  <a:lumOff val="25000"/>
                </a:schemeClr>
              </a:solidFill>
            </a:endParaRPr>
          </a:p>
        </p:txBody>
      </p:sp>
      <p:sp>
        <p:nvSpPr>
          <p:cNvPr id="7" name="TextBox 6"/>
          <p:cNvSpPr txBox="1"/>
          <p:nvPr/>
        </p:nvSpPr>
        <p:spPr>
          <a:xfrm>
            <a:off x="4114800" y="1066800"/>
            <a:ext cx="4764189" cy="1077218"/>
          </a:xfrm>
          <a:prstGeom prst="rect">
            <a:avLst/>
          </a:prstGeom>
          <a:noFill/>
        </p:spPr>
        <p:txBody>
          <a:bodyPr wrap="none" rtlCol="0">
            <a:spAutoFit/>
          </a:bodyPr>
          <a:lstStyle/>
          <a:p>
            <a:r>
              <a:rPr lang="en-US" sz="3600" b="1" dirty="0" smtClean="0"/>
              <a:t>Scarcity of Space </a:t>
            </a:r>
          </a:p>
          <a:p>
            <a:r>
              <a:rPr lang="en-US" sz="2800" b="1" dirty="0" smtClean="0"/>
              <a:t>Personal needs v. Social needs </a:t>
            </a:r>
          </a:p>
        </p:txBody>
      </p:sp>
    </p:spTree>
    <p:extLst>
      <p:ext uri="{BB962C8B-B14F-4D97-AF65-F5344CB8AC3E}">
        <p14:creationId xmlns:p14="http://schemas.microsoft.com/office/powerpoint/2010/main" xmlns="" val="28855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Recessions: Business Cycle</a:t>
            </a:r>
            <a:endParaRPr lang="en-US" dirty="0"/>
          </a:p>
        </p:txBody>
      </p:sp>
      <p:sp>
        <p:nvSpPr>
          <p:cNvPr id="3" name="Content Placeholder 2"/>
          <p:cNvSpPr>
            <a:spLocks noGrp="1"/>
          </p:cNvSpPr>
          <p:nvPr>
            <p:ph idx="1"/>
          </p:nvPr>
        </p:nvSpPr>
        <p:spPr>
          <a:xfrm>
            <a:off x="76200" y="990600"/>
            <a:ext cx="8991600" cy="5334000"/>
          </a:xfrm>
        </p:spPr>
        <p:txBody>
          <a:bodyPr>
            <a:normAutofit fontScale="92500" lnSpcReduction="20000"/>
          </a:bodyPr>
          <a:lstStyle/>
          <a:p>
            <a:r>
              <a:rPr lang="en-US" dirty="0" smtClean="0"/>
              <a:t>During recessions, a drop in business spending leads to:</a:t>
            </a:r>
          </a:p>
          <a:p>
            <a:r>
              <a:rPr lang="en-US" dirty="0" smtClean="0"/>
              <a:t>Less income, </a:t>
            </a:r>
          </a:p>
          <a:p>
            <a:r>
              <a:rPr lang="en-US" dirty="0" smtClean="0"/>
              <a:t>less spending…</a:t>
            </a:r>
          </a:p>
          <a:p>
            <a:endParaRPr lang="en-US" dirty="0"/>
          </a:p>
          <a:p>
            <a:endParaRPr lang="en-US" dirty="0" smtClean="0"/>
          </a:p>
          <a:p>
            <a:r>
              <a:rPr lang="en-US" dirty="0" smtClean="0"/>
              <a:t> </a:t>
            </a:r>
          </a:p>
          <a:p>
            <a:endParaRPr lang="en-US" dirty="0"/>
          </a:p>
          <a:p>
            <a:endParaRPr lang="en-US" dirty="0" smtClean="0"/>
          </a:p>
          <a:p>
            <a:endParaRPr lang="en-US" dirty="0" smtClean="0"/>
          </a:p>
          <a:p>
            <a:r>
              <a:rPr lang="en-US" dirty="0" smtClean="0"/>
              <a:t>…and further drops in business spending, layoffs, and rising unemployment.  </a:t>
            </a:r>
            <a:endParaRPr lang="en-US" dirty="0"/>
          </a:p>
        </p:txBody>
      </p:sp>
      <p:pic>
        <p:nvPicPr>
          <p:cNvPr id="8202" name="Picture 10" descr="http://farm3.static.flickr.com/2503/3770395993_0dc4e5d558.jpg"/>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5562600" y="1676400"/>
            <a:ext cx="2936081" cy="3429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901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Policy</a:t>
            </a:r>
            <a:endParaRPr lang="en-US" dirty="0"/>
          </a:p>
        </p:txBody>
      </p:sp>
      <p:pic>
        <p:nvPicPr>
          <p:cNvPr id="5" name="Picture 4" descr="http://upload.wikimedia.org/wikipedia/commons/6/6c/Unemployed_men_queued_outside_a_depression_soup_kitchen_opened_in_Chicago_by_Al_Capone%2C_02-1931_-_NARA_-_541927.jpg"/>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381000" y="2286000"/>
            <a:ext cx="3733800" cy="412342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File:WPAsign.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2362200"/>
            <a:ext cx="4343400" cy="374618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57200" y="914400"/>
            <a:ext cx="7620000" cy="1323439"/>
          </a:xfrm>
          <a:prstGeom prst="rect">
            <a:avLst/>
          </a:prstGeom>
        </p:spPr>
        <p:txBody>
          <a:bodyPr wrap="square">
            <a:spAutoFit/>
          </a:bodyPr>
          <a:lstStyle/>
          <a:p>
            <a:pPr algn="ctr"/>
            <a:r>
              <a:rPr lang="en-US" sz="2000" i="1" dirty="0" smtClean="0">
                <a:solidFill>
                  <a:schemeClr val="tx1">
                    <a:lumMod val="75000"/>
                    <a:lumOff val="25000"/>
                  </a:schemeClr>
                </a:solidFill>
              </a:rPr>
              <a:t>The U.S. government funded the WPA and provided almost 8 million jobs between 1935 and 1943.</a:t>
            </a:r>
          </a:p>
          <a:p>
            <a:pPr algn="ctr"/>
            <a:endParaRPr lang="en-US" sz="2000" i="1" dirty="0" smtClean="0">
              <a:solidFill>
                <a:schemeClr val="tx1">
                  <a:lumMod val="75000"/>
                  <a:lumOff val="25000"/>
                </a:schemeClr>
              </a:solidFill>
            </a:endParaRPr>
          </a:p>
          <a:p>
            <a:pPr algn="ctr"/>
            <a:r>
              <a:rPr lang="en-US" sz="2000" i="1" dirty="0" smtClean="0">
                <a:solidFill>
                  <a:schemeClr val="tx1">
                    <a:lumMod val="75000"/>
                    <a:lumOff val="25000"/>
                  </a:schemeClr>
                </a:solidFill>
              </a:rPr>
              <a:t>In response to the Housing Crisis, American Recovery Act 2009</a:t>
            </a:r>
            <a:endParaRPr lang="en-US" sz="2000" i="1" dirty="0">
              <a:solidFill>
                <a:schemeClr val="tx1">
                  <a:lumMod val="75000"/>
                  <a:lumOff val="25000"/>
                </a:schemeClr>
              </a:solidFill>
            </a:endParaRPr>
          </a:p>
        </p:txBody>
      </p:sp>
    </p:spTree>
    <p:extLst>
      <p:ext uri="{BB962C8B-B14F-4D97-AF65-F5344CB8AC3E}">
        <p14:creationId xmlns:p14="http://schemas.microsoft.com/office/powerpoint/2010/main" xmlns="" val="2693226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screen">
            <a:extLst>
              <a:ext uri="{28A0092B-C50C-407E-A947-70E740481C1C}">
                <a14:useLocalDpi xmlns:a14="http://schemas.microsoft.com/office/drawing/2010/main" xmlns="" val="0"/>
              </a:ext>
            </a:extLst>
          </a:blip>
          <a:stretch>
            <a:fillRect/>
          </a:stretch>
        </p:blipFill>
        <p:spPr>
          <a:xfrm>
            <a:off x="6858000" y="1066800"/>
            <a:ext cx="2286000" cy="5144464"/>
          </a:xfrm>
        </p:spPr>
      </p:pic>
      <p:sp>
        <p:nvSpPr>
          <p:cNvPr id="11" name="Title 10"/>
          <p:cNvSpPr>
            <a:spLocks noGrp="1"/>
          </p:cNvSpPr>
          <p:nvPr>
            <p:ph type="title"/>
          </p:nvPr>
        </p:nvSpPr>
        <p:spPr/>
        <p:txBody>
          <a:bodyPr/>
          <a:lstStyle/>
          <a:p>
            <a:endParaRPr lang="en-US" dirty="0"/>
          </a:p>
        </p:txBody>
      </p:sp>
      <p:sp>
        <p:nvSpPr>
          <p:cNvPr id="12" name="TextBox 11"/>
          <p:cNvSpPr txBox="1"/>
          <p:nvPr/>
        </p:nvSpPr>
        <p:spPr>
          <a:xfrm>
            <a:off x="0" y="914400"/>
            <a:ext cx="6781800" cy="6217087"/>
          </a:xfrm>
          <a:prstGeom prst="rect">
            <a:avLst/>
          </a:prstGeom>
          <a:noFill/>
        </p:spPr>
        <p:txBody>
          <a:bodyPr wrap="square" rtlCol="0">
            <a:spAutoFit/>
          </a:bodyPr>
          <a:lstStyle/>
          <a:p>
            <a:r>
              <a:rPr lang="en-US" sz="2000" b="1" i="1" dirty="0" smtClean="0">
                <a:solidFill>
                  <a:schemeClr val="tx1">
                    <a:lumMod val="85000"/>
                    <a:lumOff val="15000"/>
                  </a:schemeClr>
                </a:solidFill>
                <a:latin typeface="Candara" pitchFamily="34" charset="0"/>
              </a:rPr>
              <a:t>Work in pair.   Write down your answer in a piece of paper, put both of your names.</a:t>
            </a:r>
          </a:p>
          <a:p>
            <a:endParaRPr lang="en-US" sz="2000" b="1" i="1" dirty="0" smtClean="0">
              <a:solidFill>
                <a:schemeClr val="tx1">
                  <a:lumMod val="85000"/>
                  <a:lumOff val="15000"/>
                </a:schemeClr>
              </a:solidFill>
              <a:latin typeface="Candara" pitchFamily="34" charset="0"/>
            </a:endParaRPr>
          </a:p>
          <a:p>
            <a:r>
              <a:rPr lang="en-US" sz="2000" b="1" i="1" dirty="0" smtClean="0">
                <a:solidFill>
                  <a:schemeClr val="tx1">
                    <a:lumMod val="85000"/>
                    <a:lumOff val="15000"/>
                  </a:schemeClr>
                </a:solidFill>
                <a:latin typeface="Candara" pitchFamily="34" charset="0"/>
              </a:rPr>
              <a:t>The US Government drives up miles-per-gallon requirements: auto-emission and fuel economy standards will require up to 35.5 mpg by 2016, in order to limit the amount of CO2 emission.  (source USA </a:t>
            </a:r>
            <a:r>
              <a:rPr lang="en-US" sz="2000" b="1" i="1" dirty="0" smtClean="0">
                <a:solidFill>
                  <a:schemeClr val="tx1">
                    <a:lumMod val="85000"/>
                    <a:lumOff val="15000"/>
                  </a:schemeClr>
                </a:solidFill>
                <a:latin typeface="Candara" pitchFamily="34" charset="0"/>
              </a:rPr>
              <a:t>Today</a:t>
            </a:r>
            <a:r>
              <a:rPr lang="en-US" sz="2000" b="1" i="1" dirty="0" smtClean="0">
                <a:solidFill>
                  <a:schemeClr val="tx1">
                    <a:lumMod val="85000"/>
                    <a:lumOff val="15000"/>
                  </a:schemeClr>
                </a:solidFill>
                <a:latin typeface="Candara" pitchFamily="34" charset="0"/>
              </a:rPr>
              <a:t>)</a:t>
            </a:r>
            <a:endParaRPr lang="en-US" sz="2000" b="1" i="1" dirty="0" smtClean="0">
              <a:solidFill>
                <a:schemeClr val="tx1">
                  <a:lumMod val="85000"/>
                  <a:lumOff val="15000"/>
                </a:schemeClr>
              </a:solidFill>
              <a:latin typeface="Candara" pitchFamily="34" charset="0"/>
            </a:endParaRPr>
          </a:p>
          <a:p>
            <a:r>
              <a:rPr lang="en-US" sz="2000" b="1" i="1" dirty="0" smtClean="0">
                <a:solidFill>
                  <a:schemeClr val="tx1">
                    <a:lumMod val="85000"/>
                    <a:lumOff val="15000"/>
                  </a:schemeClr>
                </a:solidFill>
                <a:latin typeface="Candara" pitchFamily="34" charset="0"/>
              </a:rPr>
              <a:t>Discuss the situation in terms of the foundations of Economics:   Incentives, Trade-offs, Opportunity Cost, Marginal Thinking, Trade; then answer the following questions: </a:t>
            </a:r>
          </a:p>
          <a:p>
            <a:pPr marL="457200" indent="-457200">
              <a:buAutoNum type="arabicParenR"/>
            </a:pPr>
            <a:r>
              <a:rPr lang="en-US" sz="2000" b="1" i="1" dirty="0" smtClean="0">
                <a:solidFill>
                  <a:schemeClr val="tx1">
                    <a:lumMod val="85000"/>
                    <a:lumOff val="15000"/>
                  </a:schemeClr>
                </a:solidFill>
                <a:latin typeface="Candara" pitchFamily="34" charset="0"/>
              </a:rPr>
              <a:t>What are </a:t>
            </a:r>
            <a:r>
              <a:rPr lang="en-US" sz="2000" b="1" i="1" u="sng" dirty="0" smtClean="0">
                <a:solidFill>
                  <a:schemeClr val="tx1">
                    <a:lumMod val="85000"/>
                    <a:lumOff val="15000"/>
                  </a:schemeClr>
                </a:solidFill>
                <a:latin typeface="Candara" pitchFamily="34" charset="0"/>
              </a:rPr>
              <a:t>two benefits </a:t>
            </a:r>
            <a:r>
              <a:rPr lang="en-US" sz="2000" b="1" i="1" dirty="0" smtClean="0">
                <a:solidFill>
                  <a:schemeClr val="tx1">
                    <a:lumMod val="85000"/>
                    <a:lumOff val="15000"/>
                  </a:schemeClr>
                </a:solidFill>
                <a:latin typeface="Candara" pitchFamily="34" charset="0"/>
              </a:rPr>
              <a:t>of the new mpg requirements?  Are these benefits in someone’s self-interest or in the social interest?</a:t>
            </a:r>
          </a:p>
          <a:p>
            <a:pPr marL="457200" indent="-457200">
              <a:buAutoNum type="arabicParenR"/>
            </a:pPr>
            <a:r>
              <a:rPr lang="en-US" sz="2000" b="1" i="1" dirty="0" smtClean="0">
                <a:solidFill>
                  <a:schemeClr val="tx1">
                    <a:lumMod val="85000"/>
                    <a:lumOff val="15000"/>
                  </a:schemeClr>
                </a:solidFill>
                <a:latin typeface="Candara" pitchFamily="34" charset="0"/>
              </a:rPr>
              <a:t>What are </a:t>
            </a:r>
            <a:r>
              <a:rPr lang="en-US" sz="2000" b="1" i="1" u="sng" dirty="0" smtClean="0">
                <a:solidFill>
                  <a:schemeClr val="tx1">
                    <a:lumMod val="85000"/>
                    <a:lumOff val="15000"/>
                  </a:schemeClr>
                </a:solidFill>
                <a:latin typeface="Candara" pitchFamily="34" charset="0"/>
              </a:rPr>
              <a:t>two costs</a:t>
            </a:r>
            <a:r>
              <a:rPr lang="en-US" sz="2000" b="1" i="1" dirty="0" smtClean="0">
                <a:solidFill>
                  <a:schemeClr val="tx1">
                    <a:lumMod val="85000"/>
                    <a:lumOff val="15000"/>
                  </a:schemeClr>
                </a:solidFill>
                <a:latin typeface="Candara" pitchFamily="34" charset="0"/>
              </a:rPr>
              <a:t> associated with this new mpg requirements? </a:t>
            </a:r>
          </a:p>
          <a:p>
            <a:pPr marL="457200" indent="-457200">
              <a:buAutoNum type="arabicParenR"/>
            </a:pPr>
            <a:r>
              <a:rPr lang="en-US" sz="2000" b="1" i="1" dirty="0" smtClean="0">
                <a:solidFill>
                  <a:schemeClr val="tx1">
                    <a:lumMod val="85000"/>
                    <a:lumOff val="15000"/>
                  </a:schemeClr>
                </a:solidFill>
                <a:latin typeface="Candara" pitchFamily="34" charset="0"/>
              </a:rPr>
              <a:t>Provide another government policy that influence behavior, then give two benefits and two costs of this policy.</a:t>
            </a:r>
          </a:p>
          <a:p>
            <a:endParaRPr lang="en-US" b="1" i="1" dirty="0">
              <a:solidFill>
                <a:schemeClr val="tx1">
                  <a:lumMod val="85000"/>
                  <a:lumOff val="15000"/>
                </a:schemeClr>
              </a:solidFill>
              <a:latin typeface="Candara" pitchFamily="34" charset="0"/>
            </a:endParaRPr>
          </a:p>
        </p:txBody>
      </p:sp>
    </p:spTree>
    <p:extLst>
      <p:ext uri="{BB962C8B-B14F-4D97-AF65-F5344CB8AC3E}">
        <p14:creationId xmlns:p14="http://schemas.microsoft.com/office/powerpoint/2010/main" xmlns="" val="2416563615"/>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52400" y="0"/>
            <a:ext cx="8686800" cy="762000"/>
          </a:xfrm>
        </p:spPr>
        <p:txBody>
          <a:bodyPr>
            <a:noAutofit/>
          </a:bodyPr>
          <a:lstStyle/>
          <a:p>
            <a:pPr algn="ctr" eaLnBrk="1" hangingPunct="1"/>
            <a:r>
              <a:rPr lang="en-US" dirty="0" smtClean="0">
                <a:solidFill>
                  <a:srgbClr val="FF0000"/>
                </a:solidFill>
                <a:latin typeface="Times New Roman" pitchFamily="18" charset="0"/>
                <a:cs typeface="Times New Roman" pitchFamily="18" charset="0"/>
              </a:rPr>
              <a:t>What is Economics?</a:t>
            </a:r>
            <a:endParaRPr lang="en-US" sz="6000" dirty="0" smtClean="0">
              <a:solidFill>
                <a:srgbClr val="FF0000"/>
              </a:solidFill>
              <a:latin typeface="Times New Roman" pitchFamily="18" charset="0"/>
              <a:cs typeface="Times New Roman" pitchFamily="18" charset="0"/>
            </a:endParaRPr>
          </a:p>
        </p:txBody>
      </p:sp>
      <p:sp>
        <p:nvSpPr>
          <p:cNvPr id="40964" name="Text Box 4"/>
          <p:cNvSpPr txBox="1">
            <a:spLocks noChangeArrowheads="1"/>
          </p:cNvSpPr>
          <p:nvPr/>
        </p:nvSpPr>
        <p:spPr bwMode="auto">
          <a:xfrm>
            <a:off x="0" y="990600"/>
            <a:ext cx="9144000" cy="5632311"/>
          </a:xfrm>
          <a:prstGeom prst="rect">
            <a:avLst/>
          </a:prstGeom>
          <a:noFill/>
          <a:ln w="9525" algn="ctr">
            <a:noFill/>
            <a:miter lim="800000"/>
            <a:headEnd/>
            <a:tailEnd type="none" w="med" len="lg"/>
          </a:ln>
        </p:spPr>
        <p:txBody>
          <a:bodyPr wrap="square">
            <a:spAutoFit/>
          </a:bodyPr>
          <a:lstStyle/>
          <a:p>
            <a:pPr lvl="1">
              <a:buSzTx/>
              <a:buFont typeface="Arial" pitchFamily="34" charset="0"/>
              <a:buChar char="•"/>
            </a:pPr>
            <a:r>
              <a:rPr lang="en-US" sz="3600" dirty="0" smtClean="0"/>
              <a:t>A Social Science</a:t>
            </a:r>
          </a:p>
          <a:p>
            <a:pPr lvl="1">
              <a:buSzTx/>
              <a:buFont typeface="Arial" pitchFamily="34" charset="0"/>
              <a:buChar char="•"/>
            </a:pPr>
            <a:endParaRPr lang="en-US" sz="3600" dirty="0" smtClean="0"/>
          </a:p>
          <a:p>
            <a:pPr lvl="1">
              <a:buSzTx/>
              <a:buFont typeface="Arial" pitchFamily="34" charset="0"/>
              <a:buChar char="•"/>
            </a:pPr>
            <a:r>
              <a:rPr lang="en-US" sz="3600" dirty="0" smtClean="0"/>
              <a:t>Economic Models:  Correlation</a:t>
            </a:r>
          </a:p>
          <a:p>
            <a:pPr lvl="1">
              <a:buSzTx/>
              <a:buFont typeface="Arial" pitchFamily="34" charset="0"/>
              <a:buChar char="•"/>
            </a:pPr>
            <a:endParaRPr lang="en-US" sz="3600" dirty="0" smtClean="0"/>
          </a:p>
          <a:p>
            <a:pPr lvl="1">
              <a:buSzTx/>
              <a:buFont typeface="Arial" pitchFamily="34" charset="0"/>
              <a:buChar char="•"/>
            </a:pPr>
            <a:r>
              <a:rPr lang="en-US" sz="3600" dirty="0" smtClean="0"/>
              <a:t>Economic Policy Tool:  </a:t>
            </a:r>
          </a:p>
          <a:p>
            <a:pPr lvl="2">
              <a:buFont typeface="Arial" pitchFamily="34" charset="0"/>
              <a:buChar char="•"/>
            </a:pPr>
            <a:r>
              <a:rPr lang="en-US" sz="3600" dirty="0" smtClean="0"/>
              <a:t>	Personal</a:t>
            </a:r>
          </a:p>
          <a:p>
            <a:pPr lvl="2">
              <a:buFont typeface="Arial" pitchFamily="34" charset="0"/>
              <a:buChar char="•"/>
            </a:pPr>
            <a:r>
              <a:rPr lang="en-US" sz="3600" dirty="0" smtClean="0"/>
              <a:t>	Business</a:t>
            </a:r>
          </a:p>
          <a:p>
            <a:pPr lvl="2">
              <a:buFont typeface="Arial" pitchFamily="34" charset="0"/>
              <a:buChar char="•"/>
            </a:pPr>
            <a:r>
              <a:rPr lang="en-US" sz="3600" dirty="0" smtClean="0"/>
              <a:t>	Government</a:t>
            </a:r>
          </a:p>
          <a:p>
            <a:pPr lvl="1">
              <a:buSzTx/>
            </a:pPr>
            <a:endParaRPr lang="en-US" sz="3600" dirty="0" smtClean="0"/>
          </a:p>
          <a:p>
            <a:pPr lvl="1">
              <a:buSzTx/>
            </a:pPr>
            <a:endParaRPr lang="en-US" sz="3600"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228600" y="0"/>
            <a:ext cx="8686800" cy="762000"/>
          </a:xfrm>
        </p:spPr>
        <p:txBody>
          <a:bodyPr>
            <a:noAutofit/>
          </a:bodyPr>
          <a:lstStyle/>
          <a:p>
            <a:pPr algn="ctr" eaLnBrk="1" hangingPunct="1"/>
            <a:r>
              <a:rPr lang="en-US" dirty="0" smtClean="0">
                <a:solidFill>
                  <a:srgbClr val="FF0000"/>
                </a:solidFill>
                <a:latin typeface="Times New Roman" pitchFamily="18" charset="0"/>
                <a:cs typeface="Times New Roman" pitchFamily="18" charset="0"/>
              </a:rPr>
              <a:t>Economics </a:t>
            </a:r>
            <a:endParaRPr lang="en-US" sz="6000" dirty="0" smtClean="0">
              <a:solidFill>
                <a:srgbClr val="FF0000"/>
              </a:solidFill>
              <a:latin typeface="Times New Roman" pitchFamily="18" charset="0"/>
              <a:cs typeface="Times New Roman" pitchFamily="18" charset="0"/>
            </a:endParaRPr>
          </a:p>
        </p:txBody>
      </p:sp>
      <p:sp>
        <p:nvSpPr>
          <p:cNvPr id="40964" name="Text Box 4"/>
          <p:cNvSpPr txBox="1">
            <a:spLocks noChangeArrowheads="1"/>
          </p:cNvSpPr>
          <p:nvPr/>
        </p:nvSpPr>
        <p:spPr bwMode="auto">
          <a:xfrm>
            <a:off x="0" y="838200"/>
            <a:ext cx="9144000" cy="8156079"/>
          </a:xfrm>
          <a:prstGeom prst="rect">
            <a:avLst/>
          </a:prstGeom>
          <a:noFill/>
          <a:ln w="9525" algn="ctr">
            <a:noFill/>
            <a:miter lim="800000"/>
            <a:headEnd/>
            <a:tailEnd type="none" w="med" len="lg"/>
          </a:ln>
        </p:spPr>
        <p:txBody>
          <a:bodyPr wrap="square">
            <a:spAutoFit/>
          </a:bodyPr>
          <a:lstStyle/>
          <a:p>
            <a:pPr lvl="1">
              <a:buSzTx/>
              <a:buFont typeface="Arial" pitchFamily="34" charset="0"/>
              <a:buChar char="•"/>
            </a:pPr>
            <a:r>
              <a:rPr lang="en-US" sz="3600" i="1" dirty="0" smtClean="0"/>
              <a:t>Thomas Malthus, 1800</a:t>
            </a:r>
          </a:p>
          <a:p>
            <a:pPr lvl="3">
              <a:buFont typeface="Arial" pitchFamily="34" charset="0"/>
              <a:buChar char="•"/>
            </a:pPr>
            <a:r>
              <a:rPr lang="en-US" sz="3200" dirty="0" smtClean="0"/>
              <a:t>Population Growth      vs.   Food Growth</a:t>
            </a:r>
          </a:p>
          <a:p>
            <a:pPr lvl="1">
              <a:buSzTx/>
              <a:buFont typeface="Arial" pitchFamily="34" charset="0"/>
              <a:buChar char="•"/>
            </a:pPr>
            <a:r>
              <a:rPr lang="en-US" sz="3200" dirty="0" smtClean="0"/>
              <a:t>Technology, Efficiency, &amp; Productivity</a:t>
            </a:r>
          </a:p>
          <a:p>
            <a:pPr lvl="1">
              <a:buSzTx/>
              <a:buFont typeface="Arial" pitchFamily="34" charset="0"/>
              <a:buChar char="•"/>
            </a:pPr>
            <a:r>
              <a:rPr lang="en-US" sz="3200" dirty="0" smtClean="0"/>
              <a:t>Pessimistic View  v. Optimistic View</a:t>
            </a:r>
          </a:p>
          <a:p>
            <a:pPr lvl="1">
              <a:buSzTx/>
              <a:buFont typeface="Arial" pitchFamily="34" charset="0"/>
              <a:buChar char="•"/>
            </a:pPr>
            <a:r>
              <a:rPr lang="en-US" sz="3200" dirty="0" smtClean="0"/>
              <a:t>Limited Resources </a:t>
            </a:r>
          </a:p>
          <a:p>
            <a:pPr lvl="1">
              <a:buSzTx/>
            </a:pPr>
            <a:r>
              <a:rPr lang="en-US" sz="3200" dirty="0" smtClean="0"/>
              <a:t>		</a:t>
            </a:r>
            <a:r>
              <a:rPr lang="en-US" sz="2800" dirty="0" smtClean="0"/>
              <a:t>Scarcity, Allocation of Resources</a:t>
            </a:r>
          </a:p>
          <a:p>
            <a:pPr lvl="1">
              <a:buSzTx/>
            </a:pPr>
            <a:r>
              <a:rPr lang="en-US" sz="2800" dirty="0" smtClean="0"/>
              <a:t>		Diamond-Water Paradox</a:t>
            </a:r>
          </a:p>
          <a:p>
            <a:pPr lvl="1">
              <a:buSzTx/>
              <a:buFont typeface="Arial" pitchFamily="34" charset="0"/>
              <a:buChar char="•"/>
            </a:pPr>
            <a:r>
              <a:rPr lang="en-US" sz="3200" dirty="0" smtClean="0"/>
              <a:t>Microeconomics and Macroeconomics </a:t>
            </a:r>
          </a:p>
          <a:p>
            <a:pPr lvl="1">
              <a:buSzTx/>
              <a:buFont typeface="Arial" pitchFamily="34" charset="0"/>
              <a:buChar char="•"/>
            </a:pPr>
            <a:r>
              <a:rPr lang="en-US" sz="3200" dirty="0" smtClean="0"/>
              <a:t>Classical: </a:t>
            </a:r>
            <a:r>
              <a:rPr lang="en-US" sz="3200" i="1" dirty="0" smtClean="0"/>
              <a:t>Adam Smith, 1776</a:t>
            </a:r>
            <a:r>
              <a:rPr lang="en-US" sz="3200" dirty="0" smtClean="0"/>
              <a:t>: </a:t>
            </a:r>
          </a:p>
          <a:p>
            <a:pPr lvl="1">
              <a:buSzTx/>
            </a:pPr>
            <a:r>
              <a:rPr lang="en-US" sz="3200" dirty="0" smtClean="0"/>
              <a:t>		</a:t>
            </a:r>
            <a:r>
              <a:rPr lang="en-US" sz="2800" dirty="0" smtClean="0"/>
              <a:t>Invisible Hand, Specialization</a:t>
            </a:r>
            <a:endParaRPr lang="en-US" sz="3200" dirty="0" smtClean="0"/>
          </a:p>
          <a:p>
            <a:pPr lvl="1">
              <a:buSzTx/>
              <a:buFont typeface="Arial" pitchFamily="34" charset="0"/>
              <a:buChar char="•"/>
            </a:pPr>
            <a:r>
              <a:rPr lang="en-US" sz="3200" dirty="0" smtClean="0"/>
              <a:t>Keynesian: </a:t>
            </a:r>
            <a:r>
              <a:rPr lang="en-US" sz="3200" i="1" dirty="0" smtClean="0"/>
              <a:t>James Maynard Keynes, 1930s</a:t>
            </a:r>
            <a:r>
              <a:rPr lang="en-US" sz="3200" dirty="0" smtClean="0"/>
              <a:t>: </a:t>
            </a:r>
          </a:p>
          <a:p>
            <a:pPr lvl="3"/>
            <a:r>
              <a:rPr lang="en-US" sz="3200" dirty="0" smtClean="0"/>
              <a:t>	</a:t>
            </a:r>
            <a:r>
              <a:rPr lang="en-US" sz="2800" dirty="0" smtClean="0"/>
              <a:t>In the long run, everyone’s dead</a:t>
            </a:r>
            <a:endParaRPr lang="en-US" sz="2400" dirty="0" smtClean="0"/>
          </a:p>
          <a:p>
            <a:pPr lvl="1">
              <a:buSzTx/>
            </a:pPr>
            <a:endParaRPr lang="en-US" sz="2800" dirty="0" smtClean="0"/>
          </a:p>
          <a:p>
            <a:pPr lvl="1">
              <a:buSzTx/>
            </a:pPr>
            <a:endParaRPr lang="en-US" sz="3600" dirty="0" smtClean="0"/>
          </a:p>
          <a:p>
            <a:pPr lvl="1">
              <a:buSzTx/>
            </a:pPr>
            <a:endParaRPr lang="en-US" sz="3600" dirty="0" smtClean="0"/>
          </a:p>
          <a:p>
            <a:pPr lvl="1">
              <a:buSzTx/>
            </a:pPr>
            <a:endParaRPr lang="en-US" sz="3600"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228600" y="0"/>
            <a:ext cx="8686800" cy="762000"/>
          </a:xfrm>
        </p:spPr>
        <p:txBody>
          <a:bodyPr>
            <a:noAutofit/>
          </a:bodyPr>
          <a:lstStyle/>
          <a:p>
            <a:pPr algn="ctr" eaLnBrk="1" hangingPunct="1"/>
            <a:r>
              <a:rPr lang="en-US" dirty="0" smtClean="0">
                <a:solidFill>
                  <a:srgbClr val="FF0000"/>
                </a:solidFill>
                <a:latin typeface="Times New Roman" pitchFamily="18" charset="0"/>
                <a:cs typeface="Times New Roman" pitchFamily="18" charset="0"/>
              </a:rPr>
              <a:t>Economic Issues </a:t>
            </a:r>
            <a:endParaRPr lang="en-US" sz="6000" dirty="0" smtClean="0">
              <a:solidFill>
                <a:srgbClr val="FF0000"/>
              </a:solidFill>
              <a:latin typeface="Times New Roman" pitchFamily="18" charset="0"/>
              <a:cs typeface="Times New Roman" pitchFamily="18" charset="0"/>
            </a:endParaRPr>
          </a:p>
        </p:txBody>
      </p:sp>
      <p:sp>
        <p:nvSpPr>
          <p:cNvPr id="40964" name="Text Box 4"/>
          <p:cNvSpPr txBox="1">
            <a:spLocks noChangeArrowheads="1"/>
          </p:cNvSpPr>
          <p:nvPr/>
        </p:nvSpPr>
        <p:spPr bwMode="auto">
          <a:xfrm>
            <a:off x="0" y="990600"/>
            <a:ext cx="9144000" cy="5016758"/>
          </a:xfrm>
          <a:prstGeom prst="rect">
            <a:avLst/>
          </a:prstGeom>
          <a:noFill/>
          <a:ln w="9525" algn="ctr">
            <a:noFill/>
            <a:miter lim="800000"/>
            <a:headEnd/>
            <a:tailEnd type="none" w="med" len="lg"/>
          </a:ln>
        </p:spPr>
        <p:txBody>
          <a:bodyPr wrap="square">
            <a:spAutoFit/>
          </a:bodyPr>
          <a:lstStyle/>
          <a:p>
            <a:pPr lvl="1">
              <a:buSzTx/>
              <a:buFont typeface="Arial" pitchFamily="34" charset="0"/>
              <a:buChar char="•"/>
            </a:pPr>
            <a:r>
              <a:rPr lang="en-US" sz="4400" dirty="0" smtClean="0"/>
              <a:t>Self-interest  v. Social Interest</a:t>
            </a:r>
            <a:endParaRPr lang="en-US" sz="4000" dirty="0" smtClean="0"/>
          </a:p>
          <a:p>
            <a:pPr lvl="1">
              <a:buSzTx/>
              <a:buFont typeface="Arial" pitchFamily="34" charset="0"/>
              <a:buChar char="•"/>
            </a:pPr>
            <a:r>
              <a:rPr lang="en-US" sz="4400" dirty="0" smtClean="0"/>
              <a:t>Globalization</a:t>
            </a:r>
          </a:p>
          <a:p>
            <a:pPr lvl="1">
              <a:buSzTx/>
              <a:buFont typeface="Arial" pitchFamily="34" charset="0"/>
              <a:buChar char="•"/>
            </a:pPr>
            <a:r>
              <a:rPr lang="en-US" sz="4400" dirty="0" smtClean="0"/>
              <a:t>Information Age</a:t>
            </a:r>
          </a:p>
          <a:p>
            <a:pPr lvl="1">
              <a:buSzTx/>
              <a:buFont typeface="Arial" pitchFamily="34" charset="0"/>
              <a:buChar char="•"/>
            </a:pPr>
            <a:r>
              <a:rPr lang="en-US" sz="4400" dirty="0" smtClean="0"/>
              <a:t>Climate Change</a:t>
            </a:r>
          </a:p>
          <a:p>
            <a:pPr lvl="1">
              <a:buSzTx/>
              <a:buFont typeface="Arial" pitchFamily="34" charset="0"/>
              <a:buChar char="•"/>
            </a:pPr>
            <a:r>
              <a:rPr lang="en-US" sz="4400" dirty="0" smtClean="0"/>
              <a:t>Social Security Time Bomb</a:t>
            </a:r>
          </a:p>
          <a:p>
            <a:pPr lvl="1">
              <a:buSzTx/>
            </a:pPr>
            <a:endParaRPr lang="en-US" sz="2800" dirty="0" smtClean="0"/>
          </a:p>
          <a:p>
            <a:pPr lvl="1">
              <a:buSzTx/>
            </a:pPr>
            <a:endParaRPr lang="en-US" sz="3600" dirty="0" smtClean="0"/>
          </a:p>
          <a:p>
            <a:pPr lvl="1">
              <a:buSzTx/>
            </a:pPr>
            <a:endParaRPr lang="en-US" sz="3600"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228600" y="0"/>
            <a:ext cx="8229600" cy="762000"/>
          </a:xfrm>
        </p:spPr>
        <p:txBody>
          <a:bodyPr>
            <a:noAutofit/>
          </a:bodyPr>
          <a:lstStyle/>
          <a:p>
            <a:pPr algn="ctr" eaLnBrk="1" hangingPunct="1"/>
            <a:r>
              <a:rPr lang="en-US" sz="3200" dirty="0" smtClean="0"/>
              <a:t>The Five Principles </a:t>
            </a:r>
            <a:br>
              <a:rPr lang="en-US" sz="3200" dirty="0" smtClean="0"/>
            </a:br>
            <a:r>
              <a:rPr lang="en-US" sz="3200" dirty="0" smtClean="0"/>
              <a:t>Common Ground – Economic Way of Thinking</a:t>
            </a:r>
          </a:p>
        </p:txBody>
      </p:sp>
      <p:sp>
        <p:nvSpPr>
          <p:cNvPr id="40964" name="Text Box 4"/>
          <p:cNvSpPr txBox="1">
            <a:spLocks noChangeArrowheads="1"/>
          </p:cNvSpPr>
          <p:nvPr/>
        </p:nvSpPr>
        <p:spPr bwMode="auto">
          <a:xfrm>
            <a:off x="0" y="1219200"/>
            <a:ext cx="9144000" cy="3847207"/>
          </a:xfrm>
          <a:prstGeom prst="rect">
            <a:avLst/>
          </a:prstGeom>
          <a:noFill/>
          <a:ln w="9525" algn="ctr">
            <a:noFill/>
            <a:miter lim="800000"/>
            <a:headEnd/>
            <a:tailEnd type="none" w="med" len="lg"/>
          </a:ln>
        </p:spPr>
        <p:txBody>
          <a:bodyPr wrap="square">
            <a:spAutoFit/>
          </a:bodyPr>
          <a:lstStyle/>
          <a:p>
            <a:pPr lvl="1">
              <a:buSzTx/>
            </a:pPr>
            <a:endParaRPr lang="en-US" sz="3600" dirty="0" smtClean="0"/>
          </a:p>
          <a:p>
            <a:pPr marL="971550" lvl="1" indent="-514350">
              <a:buSzTx/>
              <a:buAutoNum type="arabicPeriod"/>
            </a:pPr>
            <a:r>
              <a:rPr lang="en-US" sz="3600" dirty="0" smtClean="0"/>
              <a:t>Incentives</a:t>
            </a:r>
          </a:p>
          <a:p>
            <a:pPr marL="971550" lvl="1" indent="-514350">
              <a:buSzTx/>
              <a:buAutoNum type="arabicPeriod"/>
            </a:pPr>
            <a:r>
              <a:rPr lang="en-US" sz="3600" dirty="0" smtClean="0"/>
              <a:t>Trade-Offs</a:t>
            </a:r>
          </a:p>
          <a:p>
            <a:pPr marL="971550" lvl="1" indent="-514350">
              <a:buSzTx/>
              <a:buAutoNum type="arabicPeriod"/>
            </a:pPr>
            <a:r>
              <a:rPr lang="en-US" sz="3600" dirty="0" smtClean="0"/>
              <a:t>Opportunity Costs</a:t>
            </a:r>
          </a:p>
          <a:p>
            <a:pPr marL="971550" lvl="1" indent="-514350">
              <a:buSzTx/>
              <a:buAutoNum type="arabicPeriod"/>
            </a:pPr>
            <a:r>
              <a:rPr lang="en-US" sz="3600" dirty="0" smtClean="0"/>
              <a:t>Marginal Benefits – Marginal Costs</a:t>
            </a:r>
          </a:p>
          <a:p>
            <a:pPr marL="971550" lvl="1" indent="-514350">
              <a:buSzTx/>
              <a:buAutoNum type="arabicPeriod"/>
            </a:pPr>
            <a:r>
              <a:rPr lang="en-US" sz="3600" dirty="0" smtClean="0"/>
              <a:t>Trade Creates Value</a:t>
            </a:r>
            <a:endParaRPr lang="en-US" sz="3600" dirty="0"/>
          </a:p>
          <a:p>
            <a:pPr lvl="1">
              <a:buSzTx/>
              <a:buFont typeface="Wingdings" pitchFamily="2" charset="2"/>
              <a:buChar char="Ø"/>
            </a:pPr>
            <a:endParaRPr lang="en-US" sz="28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Incentives</a:t>
            </a:r>
            <a:endParaRPr lang="en-US" dirty="0"/>
          </a:p>
        </p:txBody>
      </p:sp>
      <p:sp>
        <p:nvSpPr>
          <p:cNvPr id="3" name="Content Placeholder 2"/>
          <p:cNvSpPr>
            <a:spLocks noGrp="1"/>
          </p:cNvSpPr>
          <p:nvPr>
            <p:ph idx="1"/>
          </p:nvPr>
        </p:nvSpPr>
        <p:spPr>
          <a:xfrm>
            <a:off x="0" y="1143000"/>
            <a:ext cx="9144000" cy="5334000"/>
          </a:xfrm>
          <a:solidFill>
            <a:schemeClr val="tx1">
              <a:alpha val="47000"/>
            </a:schemeClr>
          </a:solidFill>
        </p:spPr>
        <p:txBody>
          <a:bodyPr>
            <a:noAutofit/>
          </a:bodyPr>
          <a:lstStyle/>
          <a:p>
            <a:pPr algn="ctr"/>
            <a:r>
              <a:rPr lang="en-US" sz="4000" dirty="0" smtClean="0">
                <a:solidFill>
                  <a:schemeClr val="bg1"/>
                </a:solidFill>
              </a:rPr>
              <a:t>Choices are necessary </a:t>
            </a:r>
          </a:p>
          <a:p>
            <a:pPr algn="ctr"/>
            <a:r>
              <a:rPr lang="en-US" sz="4000" dirty="0" smtClean="0">
                <a:solidFill>
                  <a:schemeClr val="bg1"/>
                </a:solidFill>
              </a:rPr>
              <a:t>because </a:t>
            </a:r>
          </a:p>
          <a:p>
            <a:pPr algn="ctr"/>
            <a:r>
              <a:rPr lang="en-US" sz="4000" u="sng" dirty="0" smtClean="0">
                <a:solidFill>
                  <a:schemeClr val="bg1"/>
                </a:solidFill>
              </a:rPr>
              <a:t>resources</a:t>
            </a:r>
            <a:r>
              <a:rPr lang="en-US" sz="4000" dirty="0" smtClean="0">
                <a:solidFill>
                  <a:schemeClr val="bg1"/>
                </a:solidFill>
              </a:rPr>
              <a:t> are </a:t>
            </a:r>
            <a:r>
              <a:rPr lang="en-US" sz="4000" u="sng" dirty="0" smtClean="0">
                <a:solidFill>
                  <a:schemeClr val="bg1"/>
                </a:solidFill>
              </a:rPr>
              <a:t>scarce</a:t>
            </a:r>
            <a:r>
              <a:rPr lang="en-US" sz="4000" dirty="0" smtClean="0">
                <a:solidFill>
                  <a:schemeClr val="bg1"/>
                </a:solidFill>
              </a:rPr>
              <a:t>.</a:t>
            </a:r>
          </a:p>
          <a:p>
            <a:pPr algn="ctr"/>
            <a:endParaRPr lang="en-US" sz="4000" dirty="0" smtClean="0">
              <a:solidFill>
                <a:schemeClr val="bg1"/>
              </a:solidFill>
            </a:endParaRPr>
          </a:p>
          <a:p>
            <a:pPr algn="ctr"/>
            <a:r>
              <a:rPr lang="en-US" sz="4000" dirty="0" smtClean="0">
                <a:solidFill>
                  <a:schemeClr val="bg1"/>
                </a:solidFill>
              </a:rPr>
              <a:t>People responds to Incentives.</a:t>
            </a:r>
          </a:p>
          <a:p>
            <a:pPr algn="ctr"/>
            <a:r>
              <a:rPr lang="en-US" sz="4000" dirty="0" smtClean="0">
                <a:solidFill>
                  <a:schemeClr val="bg1"/>
                </a:solidFill>
              </a:rPr>
              <a:t>Positive and negative.</a:t>
            </a:r>
          </a:p>
          <a:p>
            <a:pPr algn="ctr"/>
            <a:r>
              <a:rPr lang="en-US" sz="4000" dirty="0" smtClean="0">
                <a:solidFill>
                  <a:schemeClr val="bg1"/>
                </a:solidFill>
              </a:rPr>
              <a:t>Direct and indirect.</a:t>
            </a:r>
          </a:p>
          <a:p>
            <a:pPr algn="ctr"/>
            <a:endParaRPr lang="en-US" sz="4000" dirty="0" smtClean="0">
              <a:solidFill>
                <a:schemeClr val="bg1"/>
              </a:solidFill>
            </a:endParaRPr>
          </a:p>
          <a:p>
            <a:pPr algn="ctr"/>
            <a:endParaRPr lang="en-US" sz="4000" dirty="0">
              <a:solidFill>
                <a:schemeClr val="bg1"/>
              </a:solidFill>
            </a:endParaRPr>
          </a:p>
        </p:txBody>
      </p:sp>
    </p:spTree>
    <p:extLst>
      <p:ext uri="{BB962C8B-B14F-4D97-AF65-F5344CB8AC3E}">
        <p14:creationId xmlns:p14="http://schemas.microsoft.com/office/powerpoint/2010/main" xmlns="" val="447853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Incentives and Performance</a:t>
            </a:r>
            <a:endParaRPr lang="en-US" dirty="0"/>
          </a:p>
        </p:txBody>
      </p:sp>
      <p:sp>
        <p:nvSpPr>
          <p:cNvPr id="6" name="Content Placeholder 5"/>
          <p:cNvSpPr>
            <a:spLocks noGrp="1"/>
          </p:cNvSpPr>
          <p:nvPr>
            <p:ph idx="1"/>
          </p:nvPr>
        </p:nvSpPr>
        <p:spPr/>
        <p:txBody>
          <a:bodyPr/>
          <a:lstStyle/>
          <a:p>
            <a:r>
              <a:rPr lang="en-US" dirty="0" smtClean="0"/>
              <a:t>People usually respond to incentives, exploiting opportunities to make themselves better off.</a:t>
            </a:r>
            <a:endParaRPr lang="en-US" dirty="0"/>
          </a:p>
        </p:txBody>
      </p:sp>
      <p:sp>
        <p:nvSpPr>
          <p:cNvPr id="7" name="Content Placeholder 4"/>
          <p:cNvSpPr txBox="1">
            <a:spLocks/>
          </p:cNvSpPr>
          <p:nvPr/>
        </p:nvSpPr>
        <p:spPr>
          <a:xfrm>
            <a:off x="3276600" y="2438400"/>
            <a:ext cx="5438078" cy="3962400"/>
          </a:xfrm>
          <a:prstGeom prst="rect">
            <a:avLst/>
          </a:prstGeom>
        </p:spPr>
        <p:txBody>
          <a:bodyPr/>
          <a:lst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defRPr/>
            </a:pPr>
            <a:r>
              <a:rPr lang="en-US" sz="2800" i="1" dirty="0" smtClean="0">
                <a:solidFill>
                  <a:schemeClr val="tx1">
                    <a:lumMod val="75000"/>
                    <a:lumOff val="25000"/>
                  </a:schemeClr>
                </a:solidFill>
                <a:ea typeface="ＭＳ Ｐゴシック"/>
              </a:rPr>
              <a:t>In the United States, restaurant customers have the option of adding a tip to the restaurant bill.  In much of Europe a tip is added automatically.  </a:t>
            </a:r>
          </a:p>
          <a:p>
            <a:pPr>
              <a:buFont typeface="Arial" charset="0"/>
              <a:buNone/>
              <a:defRPr/>
            </a:pPr>
            <a:r>
              <a:rPr lang="en-US" sz="2800" i="1" dirty="0" smtClean="0">
                <a:solidFill>
                  <a:srgbClr val="008000"/>
                </a:solidFill>
                <a:ea typeface="ＭＳ Ｐゴシック"/>
              </a:rPr>
              <a:t>Where would you expect waiters to be more attentive?</a:t>
            </a:r>
            <a:endParaRPr lang="en-US" sz="2800" dirty="0"/>
          </a:p>
        </p:txBody>
      </p:sp>
      <p:pic>
        <p:nvPicPr>
          <p:cNvPr id="8" name="Content Placeholder 6" descr="waiter.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a:xfrm>
            <a:off x="0" y="2819400"/>
            <a:ext cx="3028950" cy="4038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61836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Trade-offs</a:t>
            </a:r>
            <a:endParaRPr lang="en-US" dirty="0"/>
          </a:p>
        </p:txBody>
      </p:sp>
      <p:sp>
        <p:nvSpPr>
          <p:cNvPr id="9" name="Rectangle 8"/>
          <p:cNvSpPr/>
          <p:nvPr/>
        </p:nvSpPr>
        <p:spPr>
          <a:xfrm>
            <a:off x="0" y="914400"/>
            <a:ext cx="5486400" cy="6124754"/>
          </a:xfrm>
          <a:prstGeom prst="rect">
            <a:avLst/>
          </a:prstGeom>
        </p:spPr>
        <p:txBody>
          <a:bodyPr wrap="square">
            <a:spAutoFit/>
          </a:bodyPr>
          <a:lstStyle/>
          <a:p>
            <a:r>
              <a:rPr lang="en-US" sz="2800" dirty="0" smtClean="0">
                <a:solidFill>
                  <a:srgbClr val="990033"/>
                </a:solidFill>
              </a:rPr>
              <a:t>Trade-off:</a:t>
            </a:r>
            <a:r>
              <a:rPr lang="en-US" sz="2800" dirty="0" smtClean="0"/>
              <a:t> comparison of the costs and the benefits of doing something.    </a:t>
            </a:r>
          </a:p>
          <a:p>
            <a:endParaRPr lang="en-US" sz="2800" dirty="0" smtClean="0">
              <a:solidFill>
                <a:schemeClr val="tx1">
                  <a:lumMod val="75000"/>
                  <a:lumOff val="25000"/>
                </a:schemeClr>
              </a:solidFill>
            </a:endParaRPr>
          </a:p>
          <a:p>
            <a:r>
              <a:rPr lang="en-US" sz="2800" dirty="0" smtClean="0">
                <a:solidFill>
                  <a:schemeClr val="tx1">
                    <a:lumMod val="75000"/>
                    <a:lumOff val="25000"/>
                  </a:schemeClr>
                </a:solidFill>
              </a:rPr>
              <a:t>Each bite of the candy bar has costs and benefits.</a:t>
            </a:r>
          </a:p>
          <a:p>
            <a:endParaRPr lang="en-US" sz="2800" dirty="0" smtClean="0">
              <a:solidFill>
                <a:schemeClr val="tx1">
                  <a:lumMod val="75000"/>
                  <a:lumOff val="25000"/>
                </a:schemeClr>
              </a:solidFill>
            </a:endParaRPr>
          </a:p>
          <a:p>
            <a:r>
              <a:rPr lang="en-US" sz="2800" dirty="0" smtClean="0"/>
              <a:t>Beijing 2008 Olympics:  Clean Air or Economic Prosperity?</a:t>
            </a:r>
          </a:p>
          <a:p>
            <a:endParaRPr lang="en-US" sz="2800" dirty="0" smtClean="0">
              <a:solidFill>
                <a:schemeClr val="tx1">
                  <a:lumMod val="75000"/>
                  <a:lumOff val="25000"/>
                </a:schemeClr>
              </a:solidFill>
            </a:endParaRPr>
          </a:p>
          <a:p>
            <a:r>
              <a:rPr lang="en-US" sz="2800" dirty="0" smtClean="0">
                <a:solidFill>
                  <a:schemeClr val="tx1">
                    <a:lumMod val="75000"/>
                    <a:lumOff val="25000"/>
                  </a:schemeClr>
                </a:solidFill>
              </a:rPr>
              <a:t>What kind of trade-off that you did lately?</a:t>
            </a:r>
          </a:p>
          <a:p>
            <a:endParaRPr lang="en-US" sz="2800" dirty="0" smtClean="0">
              <a:solidFill>
                <a:schemeClr val="tx1">
                  <a:lumMod val="75000"/>
                  <a:lumOff val="25000"/>
                </a:schemeClr>
              </a:solidFill>
            </a:endParaRPr>
          </a:p>
          <a:p>
            <a:endParaRPr lang="en-US" sz="2800" dirty="0">
              <a:solidFill>
                <a:schemeClr val="tx1">
                  <a:lumMod val="75000"/>
                  <a:lumOff val="25000"/>
                </a:schemeClr>
              </a:solidFill>
            </a:endParaRPr>
          </a:p>
        </p:txBody>
      </p:sp>
      <p:pic>
        <p:nvPicPr>
          <p:cNvPr id="11" name="Picture 10" descr="http://www.imageafter.com/dbase/images/nature_food/b19nature_food047.jpg"/>
          <p:cNvPicPr>
            <a:picLocks noChangeAspect="1" noChangeArrowheads="1"/>
          </p:cNvPicPr>
          <p:nvPr/>
        </p:nvPicPr>
        <p:blipFill>
          <a:blip r:embed="rId3" cstate="email">
            <a:lum contrast="40000"/>
            <a:extLst>
              <a:ext uri="{28A0092B-C50C-407E-A947-70E740481C1C}">
                <a14:useLocalDpi xmlns:a14="http://schemas.microsoft.com/office/drawing/2010/main" xmlns="" val="0"/>
              </a:ext>
            </a:extLst>
          </a:blip>
          <a:srcRect/>
          <a:stretch>
            <a:fillRect/>
          </a:stretch>
        </p:blipFill>
        <p:spPr bwMode="auto">
          <a:xfrm>
            <a:off x="5867400" y="1066800"/>
            <a:ext cx="3276600" cy="2743200"/>
          </a:xfrm>
          <a:prstGeom prst="rect">
            <a:avLst/>
          </a:prstGeom>
          <a:noFill/>
          <a:ln w="9525">
            <a:noFill/>
            <a:miter lim="800000"/>
            <a:headEnd/>
            <a:tailEnd/>
          </a:ln>
        </p:spPr>
      </p:pic>
    </p:spTree>
    <p:extLst>
      <p:ext uri="{BB962C8B-B14F-4D97-AF65-F5344CB8AC3E}">
        <p14:creationId xmlns:p14="http://schemas.microsoft.com/office/powerpoint/2010/main" xmlns="" val="3356754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Opportunity Cost</a:t>
            </a:r>
            <a:endParaRPr lang="en-US" dirty="0"/>
          </a:p>
        </p:txBody>
      </p:sp>
      <p:sp>
        <p:nvSpPr>
          <p:cNvPr id="3" name="Content Placeholder 2"/>
          <p:cNvSpPr>
            <a:spLocks noGrp="1"/>
          </p:cNvSpPr>
          <p:nvPr>
            <p:ph idx="1"/>
          </p:nvPr>
        </p:nvSpPr>
        <p:spPr>
          <a:xfrm>
            <a:off x="152400" y="990600"/>
            <a:ext cx="8915400" cy="3657600"/>
          </a:xfrm>
        </p:spPr>
        <p:txBody>
          <a:bodyPr/>
          <a:lstStyle/>
          <a:p>
            <a:r>
              <a:rPr lang="en-US" dirty="0" smtClean="0">
                <a:solidFill>
                  <a:srgbClr val="990033"/>
                </a:solidFill>
              </a:rPr>
              <a:t>Opportunity </a:t>
            </a:r>
            <a:r>
              <a:rPr lang="en-US" dirty="0">
                <a:solidFill>
                  <a:srgbClr val="990033"/>
                </a:solidFill>
              </a:rPr>
              <a:t>cost</a:t>
            </a:r>
            <a:r>
              <a:rPr lang="en-US" b="0" dirty="0">
                <a:solidFill>
                  <a:srgbClr val="990033"/>
                </a:solidFill>
              </a:rPr>
              <a:t>:</a:t>
            </a:r>
            <a:r>
              <a:rPr lang="en-US" b="0" dirty="0"/>
              <a:t> </a:t>
            </a:r>
            <a:endParaRPr lang="en-US" b="0" dirty="0" smtClean="0"/>
          </a:p>
          <a:p>
            <a:r>
              <a:rPr lang="en-US" b="0" dirty="0" smtClean="0"/>
              <a:t>what </a:t>
            </a:r>
            <a:r>
              <a:rPr lang="en-US" b="0" dirty="0"/>
              <a:t>you </a:t>
            </a:r>
            <a:r>
              <a:rPr lang="en-US" b="0" dirty="0" smtClean="0"/>
              <a:t>must give </a:t>
            </a:r>
            <a:r>
              <a:rPr lang="en-US" b="0" dirty="0"/>
              <a:t>up in order to get </a:t>
            </a:r>
            <a:r>
              <a:rPr lang="en-US" b="0" dirty="0" smtClean="0"/>
              <a:t>something.</a:t>
            </a:r>
            <a:endParaRPr lang="en-US" dirty="0"/>
          </a:p>
        </p:txBody>
      </p:sp>
      <p:pic>
        <p:nvPicPr>
          <p:cNvPr id="3074" name="Picture 2"/>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1066800" y="2057400"/>
            <a:ext cx="1746563" cy="2362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3200400" y="2667000"/>
            <a:ext cx="4267200" cy="1569660"/>
          </a:xfrm>
          <a:prstGeom prst="rect">
            <a:avLst/>
          </a:prstGeom>
          <a:noFill/>
        </p:spPr>
        <p:txBody>
          <a:bodyPr wrap="square" rtlCol="0">
            <a:spAutoFit/>
          </a:bodyPr>
          <a:lstStyle/>
          <a:p>
            <a:r>
              <a:rPr lang="en-US" sz="2400" b="1" i="1" dirty="0" smtClean="0">
                <a:solidFill>
                  <a:schemeClr val="tx1">
                    <a:lumMod val="75000"/>
                    <a:lumOff val="25000"/>
                  </a:schemeClr>
                </a:solidFill>
                <a:latin typeface="Candara" pitchFamily="34" charset="0"/>
              </a:rPr>
              <a:t>Mark </a:t>
            </a:r>
            <a:r>
              <a:rPr lang="en-US" sz="2400" b="1" i="1" dirty="0" err="1" smtClean="0">
                <a:solidFill>
                  <a:schemeClr val="tx1">
                    <a:lumMod val="75000"/>
                    <a:lumOff val="25000"/>
                  </a:schemeClr>
                </a:solidFill>
                <a:latin typeface="Candara" pitchFamily="34" charset="0"/>
              </a:rPr>
              <a:t>Zuckerberg</a:t>
            </a:r>
            <a:r>
              <a:rPr lang="en-US" sz="2400" b="1" i="1" dirty="0" smtClean="0">
                <a:solidFill>
                  <a:schemeClr val="tx1">
                    <a:lumMod val="75000"/>
                    <a:lumOff val="25000"/>
                  </a:schemeClr>
                </a:solidFill>
                <a:latin typeface="Candara" pitchFamily="34" charset="0"/>
              </a:rPr>
              <a:t> understood the concept of opportunity cost—and dropped out of Harvard.</a:t>
            </a:r>
            <a:endParaRPr lang="en-US" sz="2400" b="1" i="1" dirty="0">
              <a:solidFill>
                <a:schemeClr val="tx1">
                  <a:lumMod val="75000"/>
                  <a:lumOff val="25000"/>
                </a:schemeClr>
              </a:solidFill>
              <a:latin typeface="Candara" pitchFamily="34" charset="0"/>
            </a:endParaRPr>
          </a:p>
        </p:txBody>
      </p:sp>
      <p:sp>
        <p:nvSpPr>
          <p:cNvPr id="8" name="TextBox 7"/>
          <p:cNvSpPr txBox="1"/>
          <p:nvPr/>
        </p:nvSpPr>
        <p:spPr>
          <a:xfrm>
            <a:off x="304800" y="4800600"/>
            <a:ext cx="7643887" cy="523220"/>
          </a:xfrm>
          <a:prstGeom prst="rect">
            <a:avLst/>
          </a:prstGeom>
          <a:noFill/>
        </p:spPr>
        <p:txBody>
          <a:bodyPr wrap="none" rtlCol="0">
            <a:spAutoFit/>
          </a:bodyPr>
          <a:lstStyle/>
          <a:p>
            <a:r>
              <a:rPr lang="en-US" sz="2800" dirty="0" smtClean="0"/>
              <a:t>What is your opportunity cost of attending classes?</a:t>
            </a:r>
            <a:endParaRPr lang="en-US" sz="2800" dirty="0"/>
          </a:p>
        </p:txBody>
      </p:sp>
    </p:spTree>
    <p:extLst>
      <p:ext uri="{BB962C8B-B14F-4D97-AF65-F5344CB8AC3E}">
        <p14:creationId xmlns:p14="http://schemas.microsoft.com/office/powerpoint/2010/main" xmlns="" val="33567544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278bcee4bdde9764bca9e2716b89732e4676b"/>
</p:tagLst>
</file>

<file path=ppt/theme/theme1.xml><?xml version="1.0" encoding="utf-8"?>
<a:theme xmlns:a="http://schemas.openxmlformats.org/drawingml/2006/main" name="newer Krugman PPT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west 2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ustom Design">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newer Krugman PPT theme</Template>
  <TotalTime>3542</TotalTime>
  <Words>2751</Words>
  <Application>Microsoft Office PowerPoint</Application>
  <PresentationFormat>On-screen Show (4:3)</PresentationFormat>
  <Paragraphs>228</Paragraphs>
  <Slides>18</Slides>
  <Notes>14</Notes>
  <HiddenSlides>0</HiddenSlides>
  <MMClips>0</MMClips>
  <ScaleCrop>false</ScaleCrop>
  <HeadingPairs>
    <vt:vector size="4" baseType="variant">
      <vt:variant>
        <vt:lpstr>Theme</vt:lpstr>
      </vt:variant>
      <vt:variant>
        <vt:i4>18</vt:i4>
      </vt:variant>
      <vt:variant>
        <vt:lpstr>Slide Titles</vt:lpstr>
      </vt:variant>
      <vt:variant>
        <vt:i4>18</vt:i4>
      </vt:variant>
    </vt:vector>
  </HeadingPairs>
  <TitlesOfParts>
    <vt:vector size="36" baseType="lpstr">
      <vt:lpstr>newer Krugman PPT theme</vt:lpstr>
      <vt:lpstr>2_Custom Design</vt:lpstr>
      <vt:lpstr>1_Custom Design</vt:lpstr>
      <vt:lpstr>4_Custom Design</vt:lpstr>
      <vt:lpstr>Newest 2e theme</vt:lpstr>
      <vt:lpstr>7_Stone ppt Theme1</vt:lpstr>
      <vt:lpstr>8_Stone ppt Theme1</vt:lpstr>
      <vt:lpstr>9_Stone ppt Theme1</vt:lpstr>
      <vt:lpstr>Custom Design</vt:lpstr>
      <vt:lpstr>newer Krugman 3e theme</vt:lpstr>
      <vt:lpstr>Krugman 3e main content</vt:lpstr>
      <vt:lpstr>3_Custom Design</vt:lpstr>
      <vt:lpstr>5_Custom Design</vt:lpstr>
      <vt:lpstr>Krugman 3e titles etc</vt:lpstr>
      <vt:lpstr>Krugman 3e practice</vt:lpstr>
      <vt:lpstr>Krugman 3e business case</vt:lpstr>
      <vt:lpstr>Krugman 3e discussion</vt:lpstr>
      <vt:lpstr>Krugman 3e Pitfalls</vt:lpstr>
      <vt:lpstr>Choice: The Heart of Economics.</vt:lpstr>
      <vt:lpstr>What is Economics?</vt:lpstr>
      <vt:lpstr>Economics </vt:lpstr>
      <vt:lpstr>Economic Issues </vt:lpstr>
      <vt:lpstr>The Five Principles  Common Ground – Economic Way of Thinking</vt:lpstr>
      <vt:lpstr>1. Incentives</vt:lpstr>
      <vt:lpstr>Incentives and Performance</vt:lpstr>
      <vt:lpstr>2. Trade-offs</vt:lpstr>
      <vt:lpstr>3.  Opportunity Cost</vt:lpstr>
      <vt:lpstr>Slide 10</vt:lpstr>
      <vt:lpstr> </vt:lpstr>
      <vt:lpstr>4.  Marginal Thinking: Benefits-Costs</vt:lpstr>
      <vt:lpstr>5.  Gains from Trade</vt:lpstr>
      <vt:lpstr>Adam Smith on Specialization</vt:lpstr>
      <vt:lpstr>Equity   vs.   Efficiency</vt:lpstr>
      <vt:lpstr>Economic Recessions: Business Cycle</vt:lpstr>
      <vt:lpstr>Government Policy</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sicomblang</cp:lastModifiedBy>
  <cp:revision>109</cp:revision>
  <dcterms:created xsi:type="dcterms:W3CDTF">2012-06-19T18:43:36Z</dcterms:created>
  <dcterms:modified xsi:type="dcterms:W3CDTF">2017-01-07T22:39:26Z</dcterms:modified>
</cp:coreProperties>
</file>